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55"/>
  </p:notesMasterIdLst>
  <p:handoutMasterIdLst>
    <p:handoutMasterId r:id="rId56"/>
  </p:handoutMasterIdLst>
  <p:sldIdLst>
    <p:sldId id="260" r:id="rId3"/>
    <p:sldId id="276" r:id="rId4"/>
    <p:sldId id="396" r:id="rId5"/>
    <p:sldId id="406" r:id="rId6"/>
    <p:sldId id="400" r:id="rId7"/>
    <p:sldId id="401" r:id="rId8"/>
    <p:sldId id="402" r:id="rId9"/>
    <p:sldId id="403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05" r:id="rId23"/>
    <p:sldId id="419" r:id="rId24"/>
    <p:sldId id="420" r:id="rId25"/>
    <p:sldId id="421" r:id="rId26"/>
    <p:sldId id="422" r:id="rId27"/>
    <p:sldId id="423" r:id="rId28"/>
    <p:sldId id="429" r:id="rId29"/>
    <p:sldId id="424" r:id="rId30"/>
    <p:sldId id="425" r:id="rId31"/>
    <p:sldId id="426" r:id="rId32"/>
    <p:sldId id="427" r:id="rId33"/>
    <p:sldId id="430" r:id="rId34"/>
    <p:sldId id="438" r:id="rId35"/>
    <p:sldId id="436" r:id="rId36"/>
    <p:sldId id="428" r:id="rId37"/>
    <p:sldId id="437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398" r:id="rId50"/>
    <p:sldId id="399" r:id="rId51"/>
    <p:sldId id="365" r:id="rId52"/>
    <p:sldId id="397" r:id="rId53"/>
    <p:sldId id="366" r:id="rId5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1"/>
    <a:srgbClr val="FFFFF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3" autoAdjust="0"/>
    <p:restoredTop sz="85155" autoAdjust="0"/>
  </p:normalViewPr>
  <p:slideViewPr>
    <p:cSldViewPr snapToGrid="0" showGuides="1">
      <p:cViewPr>
        <p:scale>
          <a:sx n="95" d="100"/>
          <a:sy n="95" d="100"/>
        </p:scale>
        <p:origin x="33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3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22/04/2017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212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575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7113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148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064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1776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8850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4325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166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137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https://hub.docker.com/u/microsoft/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86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https://www.docker.com/sites/default/files/Infographic_OneDocker_09.20.2016.pdf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590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9314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/c echo Help`, </a:t>
            </a:r>
            <a:r>
              <a:rPr lang="en-US" dirty="0" err="1"/>
              <a:t>I`'m</a:t>
            </a:r>
            <a:r>
              <a:rPr lang="en-US" dirty="0"/>
              <a:t> trapped in a VM!</a:t>
            </a:r>
          </a:p>
          <a:p>
            <a:r>
              <a:rPr lang="en-US" dirty="0"/>
              <a:t># Le </a:t>
            </a:r>
            <a:r>
              <a:rPr lang="en-US" dirty="0" err="1"/>
              <a:t>refaire</a:t>
            </a:r>
            <a:r>
              <a:rPr lang="en-US" dirty="0"/>
              <a:t> (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)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powershell</a:t>
            </a:r>
            <a:r>
              <a:rPr lang="en-US" dirty="0"/>
              <a:t> get-process</a:t>
            </a:r>
          </a:p>
          <a:p>
            <a:r>
              <a:rPr lang="en-US" dirty="0"/>
              <a:t>#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taskmgr</a:t>
            </a:r>
            <a:r>
              <a:rPr lang="en-US" dirty="0"/>
              <a:t> sur le Docker Host (pas de </a:t>
            </a:r>
            <a:r>
              <a:rPr lang="en-US" dirty="0" err="1"/>
              <a:t>smss</a:t>
            </a:r>
            <a:r>
              <a:rPr lang="en-US" dirty="0"/>
              <a:t>)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342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https://blogs.technet.microsoft.com/hybridcloud/2017/04/18/dockercon-2017-powering-new-linux-innovations-with-hyper-v-isolation-and-windows-server/</a:t>
            </a:r>
          </a:p>
          <a:p>
            <a:r>
              <a:rPr lang="fr-FR" dirty="0"/>
              <a:t>https://thenewstack.io/finally-linux-containers-really-will-run-windows-linuxkit/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36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8290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267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08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https://github.com/docker/labs/blob/master/windows/windows-containers/Setup-Win10.md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https://msdn.microsoft.com/en-us/virtualization/windowscontainers/quick_start/quick_start_windows_10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https://github.com/docker/labs/blob/master/windows/windows-containers/Setup-Server2016.md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https://github.com/OneGet/MicrosoftDockerProvider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https://msdn.microsoft.com/en-us/virtualization/windowscontainers/deployment/deployment_nano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893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https://dscottraynsford.wordpress.com/2016/10/15/install-docker-on-windows-server-2016-using-dsc/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381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Autre option l’extension de VM Docker et un système Linux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https://github.com/Azure/azure-docker-extension/blob/master/README.md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https://github.com/docker/labs/blob/master/windows/windows-containers/Setup-Azure.md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89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4939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https://github.com/Azure/acs-engine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477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57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797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https://unifiedit.wordpress.com/2016/09/22/docker-datacenter-sur-azure-partie-1/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1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https://blog.docker.com/2016/10/containerize-windows-workloads-image2docker/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https://github.com/docker/communitytools-image2docker-win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https://www.powershellgallery.com/packages/Image2Docker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https://www.youtube.com/watch?v=4Nk4_XL5rgQ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88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21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https://www.docker.com/microsoft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https://www.docker.com/sites/default/files/DC_SB_Microsoft.pdf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https://www.docker.com/sites/default/files/Infographic_DockerandMSFT_09.20.2016.pdf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471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version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fr-FR" dirty="0"/>
              <a:t>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endParaRPr lang="fr-FR" dirty="0"/>
          </a:p>
          <a:p>
            <a:r>
              <a:rPr lang="fr-FR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r>
              <a:rPr lang="fr-FR" dirty="0"/>
              <a:t> }</a:t>
            </a:r>
          </a:p>
          <a:p>
            <a:r>
              <a:rPr lang="fr-FR" dirty="0"/>
              <a:t>* 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r>
              <a:rPr lang="en-US" baseline="0" dirty="0"/>
              <a:t> }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121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022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879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95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id-ID" dirty="0"/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9634-5FA1-4131-8A7C-8466588B3032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FEC3A-9A5C-4B39-8E55-F641A07AB2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03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55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2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5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8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24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6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18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3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7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3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2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3858" y="1513"/>
            <a:ext cx="9965905" cy="1103387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901"/>
            <a:ext cx="11404033" cy="453374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42900" y="6542226"/>
            <a:ext cx="6773435" cy="246449"/>
          </a:xfrm>
          <a:prstGeom prst="rect">
            <a:avLst/>
          </a:prstGeom>
        </p:spPr>
        <p:txBody>
          <a:bodyPr/>
          <a:lstStyle>
            <a:lvl1pPr>
              <a:defRPr lang="fr-FR" sz="1067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</p:spTree>
    <p:extLst>
      <p:ext uri="{BB962C8B-B14F-4D97-AF65-F5344CB8AC3E}">
        <p14:creationId xmlns:p14="http://schemas.microsoft.com/office/powerpoint/2010/main" val="131522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4E4D-A109-4C48-9E64-7FCBF5BE67D3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9939-D82F-474D-8F32-39F6ECA3E7F6}" type="datetimeFigureOut">
              <a:rPr lang="id-ID" smtClean="0"/>
              <a:t>22/04/2017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‹N°›</a:t>
            </a:fld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3048000" y="6287088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400" dirty="0">
                <a:solidFill>
                  <a:schemeClr val="accent1"/>
                </a:solidFill>
              </a:rPr>
              <a:t>www.</a:t>
            </a:r>
            <a:r>
              <a:rPr lang="en-US" sz="1400" dirty="0">
                <a:solidFill>
                  <a:schemeClr val="accent1"/>
                </a:solidFill>
              </a:rPr>
              <a:t>azug.fr</a:t>
            </a:r>
            <a:endParaRPr lang="id-ID" sz="1400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© 2017 AZUG FR. All Rights Reserved. </a:t>
            </a:r>
            <a:endParaRPr lang="id-ID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21" r:id="rId50"/>
    <p:sldLayoutId id="2147483722" r:id="rId51"/>
    <p:sldLayoutId id="2147483723" r:id="rId52"/>
    <p:sldLayoutId id="2147483724" r:id="rId5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costeseque" TargetMode="External"/><Relationship Id="rId2" Type="http://schemas.openxmlformats.org/officeDocument/2006/relationships/hyperlink" Target="https://twitter.com/acosteseque" TargetMode="Externa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.png"/><Relationship Id="rId4" Type="http://schemas.openxmlformats.org/officeDocument/2006/relationships/hyperlink" Target="https://docs.docker.com/docker-for-windows/release-not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3527" y="2858617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6326" y="793515"/>
            <a:ext cx="11538408" cy="2387600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Bebas" pitchFamily="2" charset="0"/>
              </a:rPr>
              <a:t>Docker on Windows</a:t>
            </a:r>
            <a:endParaRPr lang="id-ID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Rockwell" panose="02060603020205020403" pitchFamily="18" charset="0"/>
              </a:rPr>
              <a:t>Anthony Costeseque</a:t>
            </a:r>
            <a:endParaRPr lang="id-ID" sz="2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13" name="Freeform 30"/>
          <p:cNvSpPr>
            <a:spLocks/>
          </p:cNvSpPr>
          <p:nvPr/>
        </p:nvSpPr>
        <p:spPr bwMode="auto">
          <a:xfrm>
            <a:off x="10292424" y="2977463"/>
            <a:ext cx="1076325" cy="608921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57310" y="2313092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07" y="3485340"/>
            <a:ext cx="4305673" cy="29106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26" y="5040140"/>
            <a:ext cx="2711669" cy="271166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684" y="5055003"/>
            <a:ext cx="1216753" cy="10865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6" y="5738882"/>
            <a:ext cx="2628364" cy="13141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956" y="5738882"/>
            <a:ext cx="551210" cy="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3" grpId="0" animBg="1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Architecture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9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4" y="2980788"/>
            <a:ext cx="12101735" cy="927808"/>
          </a:xfrm>
        </p:spPr>
        <p:txBody>
          <a:bodyPr/>
          <a:lstStyle/>
          <a:p>
            <a:pPr algn="ctr"/>
            <a:r>
              <a:rPr lang="en-US" sz="4705" dirty="0" err="1">
                <a:solidFill>
                  <a:schemeClr val="tx1"/>
                </a:solidFill>
              </a:rPr>
              <a:t>Qu’est</a:t>
            </a:r>
            <a:r>
              <a:rPr lang="en-US" sz="4705" dirty="0">
                <a:solidFill>
                  <a:schemeClr val="tx1"/>
                </a:solidFill>
              </a:rPr>
              <a:t> </a:t>
            </a:r>
            <a:r>
              <a:rPr lang="en-US" sz="4705" dirty="0" err="1">
                <a:solidFill>
                  <a:schemeClr val="tx1"/>
                </a:solidFill>
              </a:rPr>
              <a:t>ce</a:t>
            </a:r>
            <a:r>
              <a:rPr lang="en-US" sz="4705" dirty="0">
                <a:solidFill>
                  <a:schemeClr val="tx1"/>
                </a:solidFill>
              </a:rPr>
              <a:t> </a:t>
            </a:r>
            <a:r>
              <a:rPr lang="en-US" sz="4705" dirty="0" err="1">
                <a:solidFill>
                  <a:schemeClr val="tx1"/>
                </a:solidFill>
              </a:rPr>
              <a:t>qu’un</a:t>
            </a:r>
            <a:r>
              <a:rPr lang="en-US" sz="4705" dirty="0">
                <a:solidFill>
                  <a:schemeClr val="tx1"/>
                </a:solidFill>
              </a:rPr>
              <a:t> container ?</a:t>
            </a:r>
          </a:p>
        </p:txBody>
      </p:sp>
    </p:spTree>
    <p:extLst>
      <p:ext uri="{BB962C8B-B14F-4D97-AF65-F5344CB8AC3E}">
        <p14:creationId xmlns:p14="http://schemas.microsoft.com/office/powerpoint/2010/main" val="95629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5685090" y="3130191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99577" y="3130193"/>
            <a:ext cx="491767" cy="487863"/>
            <a:chOff x="5303837" y="3192462"/>
            <a:chExt cx="501628" cy="497646"/>
          </a:xfrm>
        </p:grpSpPr>
        <p:sp>
          <p:nvSpPr>
            <p:cNvPr id="353" name="Rectangle 35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356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1" name="Rectangle 360"/>
          <p:cNvSpPr/>
          <p:nvPr/>
        </p:nvSpPr>
        <p:spPr bwMode="auto">
          <a:xfrm>
            <a:off x="5685089" y="365807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9575" y="3658077"/>
            <a:ext cx="491767" cy="487863"/>
            <a:chOff x="5303836" y="3730931"/>
            <a:chExt cx="501628" cy="497646"/>
          </a:xfrm>
        </p:grpSpPr>
        <p:sp>
          <p:nvSpPr>
            <p:cNvPr id="360" name="Rectangle 359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36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7" name="Rectangle 366"/>
          <p:cNvSpPr/>
          <p:nvPr/>
        </p:nvSpPr>
        <p:spPr bwMode="auto">
          <a:xfrm>
            <a:off x="5685090" y="4185958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99577" y="4185958"/>
            <a:ext cx="491767" cy="487863"/>
            <a:chOff x="5303837" y="4269398"/>
            <a:chExt cx="501628" cy="497646"/>
          </a:xfrm>
        </p:grpSpPr>
        <p:sp>
          <p:nvSpPr>
            <p:cNvPr id="366" name="Rectangle 36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36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54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" y="2717944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3921184" y="3120255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61" name="Rectangle 360"/>
          <p:cNvSpPr/>
          <p:nvPr/>
        </p:nvSpPr>
        <p:spPr bwMode="auto">
          <a:xfrm>
            <a:off x="3921185" y="3648139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67" name="Rectangle 366"/>
          <p:cNvSpPr/>
          <p:nvPr/>
        </p:nvSpPr>
        <p:spPr bwMode="auto">
          <a:xfrm>
            <a:off x="3921184" y="4176022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42771" y="3126746"/>
            <a:ext cx="3042504" cy="996757"/>
            <a:chOff x="5857925" y="3188946"/>
            <a:chExt cx="3103512" cy="1016745"/>
          </a:xfrm>
        </p:grpSpPr>
        <p:sp>
          <p:nvSpPr>
            <p:cNvPr id="214" name="Rectangle 213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52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66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64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76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24545" y="3119745"/>
            <a:ext cx="491767" cy="487863"/>
            <a:chOff x="5303837" y="3192462"/>
            <a:chExt cx="501628" cy="497646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3424543" y="3647629"/>
            <a:ext cx="491767" cy="487863"/>
            <a:chOff x="5303836" y="3730931"/>
            <a:chExt cx="501628" cy="497646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7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3424545" y="4175511"/>
            <a:ext cx="491767" cy="487863"/>
            <a:chOff x="5303837" y="4269398"/>
            <a:chExt cx="501628" cy="497646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2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99" name="Rectangle 198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24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21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19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16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5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3437261" y="2832382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922773" y="2832382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545285" y="2987103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3437261" y="3360265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922773" y="3360265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583844" y="348805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87" name="Rectangle 8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89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92" name="Rectangle 91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94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213" name="Rectangle 212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4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3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1" name="TextBox 22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3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3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2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1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3922773" y="1895552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3922773" y="353875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3437261" y="1895552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3437261" y="3538754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2" y="1486748"/>
            <a:ext cx="12193588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539465" y="2591957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83844" y="366654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4970615" y="2391449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102" y="2391449"/>
            <a:ext cx="491767" cy="487863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4970615" y="2899321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85102" y="2899321"/>
            <a:ext cx="491767" cy="487863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Rectangle 84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4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0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3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3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84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Word"/>
      </p:transition>
    </mc:Choice>
    <mc:Fallback xmlns="">
      <p:transition spd="slow"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2" y="1486748"/>
            <a:ext cx="12193588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922773" y="1895552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922773" y="353875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4970615" y="2391449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102" y="2391449"/>
            <a:ext cx="491767" cy="487863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4970615" y="2899321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85102" y="2899321"/>
            <a:ext cx="491767" cy="487863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08482" y="2029160"/>
            <a:ext cx="690581" cy="835736"/>
            <a:chOff x="1156020" y="2248829"/>
            <a:chExt cx="704429" cy="852494"/>
          </a:xfrm>
        </p:grpSpPr>
        <p:sp>
          <p:nvSpPr>
            <p:cNvPr id="86" name="TextBox 8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9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7209563" y="2029160"/>
            <a:ext cx="690581" cy="835736"/>
            <a:chOff x="1156020" y="2248829"/>
            <a:chExt cx="704429" cy="852494"/>
          </a:xfrm>
        </p:grpSpPr>
        <p:sp>
          <p:nvSpPr>
            <p:cNvPr id="106" name="TextBox 10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8010642" y="2029160"/>
            <a:ext cx="690581" cy="835736"/>
            <a:chOff x="1156020" y="2248829"/>
            <a:chExt cx="704429" cy="852494"/>
          </a:xfrm>
        </p:grpSpPr>
        <p:sp>
          <p:nvSpPr>
            <p:cNvPr id="113" name="TextBox 11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8" name="Rectangle 217"/>
          <p:cNvSpPr/>
          <p:nvPr/>
        </p:nvSpPr>
        <p:spPr bwMode="auto">
          <a:xfrm>
            <a:off x="3437261" y="1895552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3539465" y="2591957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20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 bwMode="auto">
          <a:xfrm>
            <a:off x="3437261" y="3538754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3583844" y="366654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24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38" name="Rectangle 137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65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58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53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12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220" name="Rectangle 219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22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230" name="TextBox 2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Group 235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237" name="TextBox 236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0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244" name="TextBox 243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0" name="Rectangle 249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4" name="Rectangle 253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56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09" name="Straight Connector 308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1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5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4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4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58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01" name="Rectangle 300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02" name="Rectangle 301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03" name="Rectangle 302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04" name="Group 303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08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0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1" name="Rectangle 310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313" name="Rectangle 312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316" name="TextBox 31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1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323" name="TextBox 32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2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330" name="TextBox 3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6" name="Rectangle 335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38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40" name="Rectangle 339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42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7" name="Straight Connector 426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8396515" y="2181085"/>
            <a:ext cx="2428027" cy="1271823"/>
            <a:chOff x="8624153" y="2019905"/>
            <a:chExt cx="2476713" cy="1297325"/>
          </a:xfrm>
        </p:grpSpPr>
        <p:grpSp>
          <p:nvGrpSpPr>
            <p:cNvPr id="429" name="Group 428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451" name="Rectangle 450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453" name="Rectangle 452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7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30" name="Group 429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8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9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0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439" name="TextBox 438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1" name="Group 440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2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3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4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2" name="Group 431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3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55" name="TextBox 454"/>
          <p:cNvSpPr txBox="1"/>
          <p:nvPr/>
        </p:nvSpPr>
        <p:spPr>
          <a:xfrm>
            <a:off x="7122044" y="1412046"/>
            <a:ext cx="4930336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46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77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74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72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67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07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4749367" y="4285669"/>
            <a:ext cx="26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Anthony Costeseque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5060349" y="4561861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 err="1">
                <a:solidFill>
                  <a:schemeClr val="tx2"/>
                </a:solidFill>
              </a:rPr>
              <a:t>Sernior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Systems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Engineer</a:t>
            </a:r>
            <a:endParaRPr lang="id-ID" sz="1200" dirty="0">
              <a:solidFill>
                <a:schemeClr val="tx2"/>
              </a:solidFill>
            </a:endParaRPr>
          </a:p>
        </p:txBody>
      </p:sp>
      <p:sp>
        <p:nvSpPr>
          <p:cNvPr id="17" name="Freeform 16">
            <a:hlinkClick r:id="rId2"/>
          </p:cNvPr>
          <p:cNvSpPr>
            <a:spLocks/>
          </p:cNvSpPr>
          <p:nvPr/>
        </p:nvSpPr>
        <p:spPr bwMode="auto">
          <a:xfrm>
            <a:off x="5749076" y="5791614"/>
            <a:ext cx="205963" cy="167375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7">
            <a:hlinkClick r:id="rId3"/>
          </p:cNvPr>
          <p:cNvSpPr>
            <a:spLocks noEditPoints="1"/>
          </p:cNvSpPr>
          <p:nvPr/>
        </p:nvSpPr>
        <p:spPr bwMode="auto">
          <a:xfrm>
            <a:off x="6201980" y="5771938"/>
            <a:ext cx="192984" cy="193907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22" name="Straight Connector 21"/>
          <p:cNvCxnSpPr/>
          <p:nvPr/>
        </p:nvCxnSpPr>
        <p:spPr>
          <a:xfrm>
            <a:off x="5199890" y="4852230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 b="12486"/>
          <a:stretch>
            <a:fillRect/>
          </a:stretch>
        </p:blipFill>
        <p:spPr/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19" y="3961812"/>
            <a:ext cx="2711669" cy="2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396515" y="2181085"/>
            <a:ext cx="2428027" cy="1271823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7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7122044" y="1412046"/>
            <a:ext cx="4930336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98795" y="5064153"/>
            <a:ext cx="2423468" cy="1611304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7142924" y="4315692"/>
            <a:ext cx="4935209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Hyper-V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3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OS Architectures</a:t>
            </a:r>
            <a:endParaRPr lang="id-ID" dirty="0"/>
          </a:p>
        </p:txBody>
      </p:sp>
      <p:sp>
        <p:nvSpPr>
          <p:cNvPr id="5" name="Shape 779"/>
          <p:cNvSpPr/>
          <p:nvPr/>
        </p:nvSpPr>
        <p:spPr>
          <a:xfrm>
            <a:off x="1864273" y="1919162"/>
            <a:ext cx="8403900" cy="155069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</a:t>
            </a:r>
          </a:p>
        </p:txBody>
      </p:sp>
      <p:sp>
        <p:nvSpPr>
          <p:cNvPr id="6" name="Shape 780"/>
          <p:cNvSpPr/>
          <p:nvPr/>
        </p:nvSpPr>
        <p:spPr>
          <a:xfrm>
            <a:off x="1864273" y="2913043"/>
            <a:ext cx="8403900" cy="5454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</a:t>
            </a:r>
          </a:p>
        </p:txBody>
      </p:sp>
      <p:sp>
        <p:nvSpPr>
          <p:cNvPr id="7" name="Shape 781"/>
          <p:cNvSpPr/>
          <p:nvPr/>
        </p:nvSpPr>
        <p:spPr>
          <a:xfrm>
            <a:off x="1864273" y="1903021"/>
            <a:ext cx="8403900" cy="10122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Independent</a:t>
            </a:r>
          </a:p>
        </p:txBody>
      </p:sp>
      <p:sp>
        <p:nvSpPr>
          <p:cNvPr id="8" name="Shape 783"/>
          <p:cNvSpPr/>
          <p:nvPr/>
        </p:nvSpPr>
        <p:spPr>
          <a:xfrm>
            <a:off x="1864273" y="4735579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Linux</a:t>
            </a:r>
          </a:p>
        </p:txBody>
      </p:sp>
      <p:grpSp>
        <p:nvGrpSpPr>
          <p:cNvPr id="9" name="Shape 784"/>
          <p:cNvGrpSpPr/>
          <p:nvPr/>
        </p:nvGrpSpPr>
        <p:grpSpPr>
          <a:xfrm>
            <a:off x="3448925" y="4803026"/>
            <a:ext cx="6779613" cy="1008674"/>
            <a:chOff x="2658317" y="5245894"/>
            <a:chExt cx="9220200" cy="1371600"/>
          </a:xfrm>
        </p:grpSpPr>
        <p:sp>
          <p:nvSpPr>
            <p:cNvPr id="10" name="Shape 785"/>
            <p:cNvSpPr/>
            <p:nvPr/>
          </p:nvSpPr>
          <p:spPr>
            <a:xfrm>
              <a:off x="2658317" y="5245894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Shape 786"/>
            <p:cNvSpPr/>
            <p:nvPr/>
          </p:nvSpPr>
          <p:spPr>
            <a:xfrm>
              <a:off x="2739451" y="5413141"/>
              <a:ext cx="2194499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Groups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cgroups</a:t>
              </a:r>
            </a:p>
          </p:txBody>
        </p:sp>
        <p:sp>
          <p:nvSpPr>
            <p:cNvPr id="12" name="Shape 787"/>
            <p:cNvSpPr/>
            <p:nvPr/>
          </p:nvSpPr>
          <p:spPr>
            <a:xfrm>
              <a:off x="5019557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Namespaces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Pid, net, ipc, mnt, uts</a:t>
              </a:r>
            </a:p>
          </p:txBody>
        </p:sp>
        <p:sp>
          <p:nvSpPr>
            <p:cNvPr id="13" name="Shape 788"/>
            <p:cNvSpPr/>
            <p:nvPr/>
          </p:nvSpPr>
          <p:spPr>
            <a:xfrm>
              <a:off x="7310731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Layer Capabilities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Union Filesystems:  AUFS, btrfs, vfs, zfs*,DeviceMapper</a:t>
              </a:r>
            </a:p>
          </p:txBody>
        </p:sp>
        <p:sp>
          <p:nvSpPr>
            <p:cNvPr id="14" name="Shape 789"/>
            <p:cNvSpPr/>
            <p:nvPr/>
          </p:nvSpPr>
          <p:spPr>
            <a:xfrm>
              <a:off x="9596363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Other OS Functionality</a:t>
              </a:r>
            </a:p>
          </p:txBody>
        </p:sp>
      </p:grpSp>
      <p:sp>
        <p:nvSpPr>
          <p:cNvPr id="15" name="Shape 790"/>
          <p:cNvSpPr/>
          <p:nvPr/>
        </p:nvSpPr>
        <p:spPr>
          <a:xfrm>
            <a:off x="3501048" y="3208966"/>
            <a:ext cx="2078399" cy="182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1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Containerd + runC</a:t>
            </a:r>
          </a:p>
        </p:txBody>
      </p:sp>
      <p:grpSp>
        <p:nvGrpSpPr>
          <p:cNvPr id="16" name="Shape 791"/>
          <p:cNvGrpSpPr/>
          <p:nvPr/>
        </p:nvGrpSpPr>
        <p:grpSpPr>
          <a:xfrm>
            <a:off x="3433087" y="2414642"/>
            <a:ext cx="6779613" cy="743953"/>
            <a:chOff x="1646238" y="2529326"/>
            <a:chExt cx="9220200" cy="1702799"/>
          </a:xfrm>
        </p:grpSpPr>
        <p:sp>
          <p:nvSpPr>
            <p:cNvPr id="17" name="Shape 792"/>
            <p:cNvSpPr/>
            <p:nvPr/>
          </p:nvSpPr>
          <p:spPr>
            <a:xfrm>
              <a:off x="1646238" y="2529326"/>
              <a:ext cx="9220200" cy="170279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Engine</a:t>
              </a:r>
            </a:p>
          </p:txBody>
        </p:sp>
        <p:sp>
          <p:nvSpPr>
            <p:cNvPr id="18" name="Shape 793"/>
            <p:cNvSpPr/>
            <p:nvPr/>
          </p:nvSpPr>
          <p:spPr>
            <a:xfrm>
              <a:off x="1733239" y="2636872"/>
              <a:ext cx="9057000" cy="4395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REST Interface</a:t>
              </a:r>
            </a:p>
          </p:txBody>
        </p:sp>
        <p:sp>
          <p:nvSpPr>
            <p:cNvPr id="19" name="Shape 794"/>
            <p:cNvSpPr/>
            <p:nvPr/>
          </p:nvSpPr>
          <p:spPr>
            <a:xfrm>
              <a:off x="1733240" y="3694121"/>
              <a:ext cx="28239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libcontainerd</a:t>
              </a:r>
            </a:p>
          </p:txBody>
        </p:sp>
        <p:sp>
          <p:nvSpPr>
            <p:cNvPr id="20" name="Shape 795"/>
            <p:cNvSpPr/>
            <p:nvPr/>
          </p:nvSpPr>
          <p:spPr>
            <a:xfrm>
              <a:off x="6305239" y="3674703"/>
              <a:ext cx="21993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graph</a:t>
              </a:r>
            </a:p>
          </p:txBody>
        </p:sp>
        <p:sp>
          <p:nvSpPr>
            <p:cNvPr id="21" name="Shape 796"/>
            <p:cNvSpPr/>
            <p:nvPr/>
          </p:nvSpPr>
          <p:spPr>
            <a:xfrm>
              <a:off x="4656060" y="3684287"/>
              <a:ext cx="1562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libnetwork</a:t>
              </a:r>
            </a:p>
          </p:txBody>
        </p:sp>
        <p:sp>
          <p:nvSpPr>
            <p:cNvPr id="22" name="Shape 797"/>
            <p:cNvSpPr/>
            <p:nvPr/>
          </p:nvSpPr>
          <p:spPr>
            <a:xfrm>
              <a:off x="8600953" y="3674701"/>
              <a:ext cx="2189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plugins</a:t>
              </a:r>
            </a:p>
          </p:txBody>
        </p:sp>
      </p:grpSp>
      <p:sp>
        <p:nvSpPr>
          <p:cNvPr id="23" name="Shape 798"/>
          <p:cNvSpPr/>
          <p:nvPr/>
        </p:nvSpPr>
        <p:spPr>
          <a:xfrm>
            <a:off x="1864273" y="3514027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</a:t>
            </a:r>
          </a:p>
        </p:txBody>
      </p:sp>
      <p:grpSp>
        <p:nvGrpSpPr>
          <p:cNvPr id="24" name="Shape 799"/>
          <p:cNvGrpSpPr/>
          <p:nvPr/>
        </p:nvGrpSpPr>
        <p:grpSpPr>
          <a:xfrm>
            <a:off x="3440547" y="3581396"/>
            <a:ext cx="6779613" cy="1008674"/>
            <a:chOff x="2646924" y="3264693"/>
            <a:chExt cx="9220200" cy="1371600"/>
          </a:xfrm>
        </p:grpSpPr>
        <p:sp>
          <p:nvSpPr>
            <p:cNvPr id="25" name="Shape 800"/>
            <p:cNvSpPr/>
            <p:nvPr/>
          </p:nvSpPr>
          <p:spPr>
            <a:xfrm>
              <a:off x="2646924" y="3264693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6" name="Shape 801"/>
            <p:cNvGrpSpPr/>
            <p:nvPr/>
          </p:nvGrpSpPr>
          <p:grpSpPr>
            <a:xfrm>
              <a:off x="2733189" y="3355740"/>
              <a:ext cx="9057674" cy="1189500"/>
              <a:chOff x="2733189" y="3359173"/>
              <a:chExt cx="9057674" cy="1189500"/>
            </a:xfrm>
          </p:grpSpPr>
          <p:sp>
            <p:nvSpPr>
              <p:cNvPr id="27" name="Shape 802"/>
              <p:cNvSpPr/>
              <p:nvPr/>
            </p:nvSpPr>
            <p:spPr>
              <a:xfrm>
                <a:off x="2739451" y="3737296"/>
                <a:ext cx="2194499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Control Groups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Job objects</a:t>
                </a:r>
              </a:p>
            </p:txBody>
          </p:sp>
          <p:sp>
            <p:nvSpPr>
              <p:cNvPr id="28" name="Shape 803"/>
              <p:cNvSpPr/>
              <p:nvPr/>
            </p:nvSpPr>
            <p:spPr>
              <a:xfrm>
                <a:off x="5019557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Namespaces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Object Namespace, Process Table, Networking</a:t>
                </a:r>
              </a:p>
            </p:txBody>
          </p:sp>
          <p:sp>
            <p:nvSpPr>
              <p:cNvPr id="29" name="Shape 804"/>
              <p:cNvSpPr/>
              <p:nvPr/>
            </p:nvSpPr>
            <p:spPr>
              <a:xfrm>
                <a:off x="7310731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Layer Capabilities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Registry, Union like filesystem extensions</a:t>
                </a:r>
              </a:p>
            </p:txBody>
          </p:sp>
          <p:sp>
            <p:nvSpPr>
              <p:cNvPr id="30" name="Shape 805"/>
              <p:cNvSpPr/>
              <p:nvPr/>
            </p:nvSpPr>
            <p:spPr>
              <a:xfrm>
                <a:off x="9596363" y="3359173"/>
                <a:ext cx="2194500" cy="11895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Other OS Functionality</a:t>
                </a:r>
              </a:p>
            </p:txBody>
          </p:sp>
          <p:sp>
            <p:nvSpPr>
              <p:cNvPr id="31" name="Shape 806"/>
              <p:cNvSpPr/>
              <p:nvPr/>
            </p:nvSpPr>
            <p:spPr>
              <a:xfrm>
                <a:off x="2733189" y="3359173"/>
                <a:ext cx="6786900" cy="3216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Compute Services</a:t>
                </a:r>
              </a:p>
            </p:txBody>
          </p:sp>
        </p:grpSp>
      </p:grpSp>
      <p:grpSp>
        <p:nvGrpSpPr>
          <p:cNvPr id="32" name="Shape 807"/>
          <p:cNvGrpSpPr/>
          <p:nvPr/>
        </p:nvGrpSpPr>
        <p:grpSpPr>
          <a:xfrm>
            <a:off x="3508883" y="2020542"/>
            <a:ext cx="6659521" cy="336151"/>
            <a:chOff x="1733240" y="1358542"/>
            <a:chExt cx="9056877" cy="731400"/>
          </a:xfrm>
        </p:grpSpPr>
        <p:sp>
          <p:nvSpPr>
            <p:cNvPr id="33" name="Shape 808"/>
            <p:cNvSpPr/>
            <p:nvPr/>
          </p:nvSpPr>
          <p:spPr>
            <a:xfrm>
              <a:off x="1733240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Client</a:t>
              </a:r>
            </a:p>
          </p:txBody>
        </p:sp>
        <p:sp>
          <p:nvSpPr>
            <p:cNvPr id="34" name="Shape 809"/>
            <p:cNvSpPr/>
            <p:nvPr/>
          </p:nvSpPr>
          <p:spPr>
            <a:xfrm>
              <a:off x="636915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Swarm</a:t>
              </a:r>
            </a:p>
          </p:txBody>
        </p:sp>
        <p:sp>
          <p:nvSpPr>
            <p:cNvPr id="35" name="Shape 810"/>
            <p:cNvSpPr/>
            <p:nvPr/>
          </p:nvSpPr>
          <p:spPr>
            <a:xfrm>
              <a:off x="4051198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Compose</a:t>
              </a:r>
            </a:p>
          </p:txBody>
        </p:sp>
        <p:sp>
          <p:nvSpPr>
            <p:cNvPr id="36" name="Shape 811"/>
            <p:cNvSpPr/>
            <p:nvPr/>
          </p:nvSpPr>
          <p:spPr>
            <a:xfrm>
              <a:off x="868711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Compute</a:t>
            </a:r>
            <a:r>
              <a:rPr lang="fr-FR" dirty="0"/>
              <a:t> Service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Interface </a:t>
            </a:r>
            <a:r>
              <a:rPr lang="en-US" sz="2200" dirty="0" err="1"/>
              <a:t>publique</a:t>
            </a:r>
            <a:r>
              <a:rPr lang="en-US" sz="2200" dirty="0"/>
              <a:t> aux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Remplace</a:t>
            </a:r>
            <a:r>
              <a:rPr lang="en-US" sz="2200" dirty="0"/>
              <a:t> </a:t>
            </a:r>
            <a:r>
              <a:rPr lang="en-US" sz="2200" dirty="0" err="1"/>
              <a:t>containerd</a:t>
            </a:r>
            <a:r>
              <a:rPr lang="en-US" sz="2200" dirty="0"/>
              <a:t> sur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Gère</a:t>
            </a:r>
            <a:r>
              <a:rPr lang="en-US" sz="2200" dirty="0"/>
              <a:t> les containers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cours</a:t>
            </a:r>
            <a:r>
              <a:rPr lang="en-US" sz="2200" dirty="0"/>
              <a:t> </a:t>
            </a:r>
            <a:r>
              <a:rPr lang="en-US" sz="2200" dirty="0" err="1"/>
              <a:t>d'exécution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Abstraction des </a:t>
            </a:r>
            <a:r>
              <a:rPr lang="en-US" sz="2200" dirty="0" err="1"/>
              <a:t>capacités</a:t>
            </a:r>
            <a:r>
              <a:rPr lang="en-US" sz="2200" dirty="0"/>
              <a:t> de bas </a:t>
            </a:r>
            <a:r>
              <a:rPr lang="en-US" sz="2200" dirty="0" err="1"/>
              <a:t>niveau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Language bindings </a:t>
            </a:r>
            <a:r>
              <a:rPr lang="en-US" sz="2200" dirty="0" err="1"/>
              <a:t>disponibles</a:t>
            </a:r>
            <a:endParaRPr lang="en-US" sz="2200" dirty="0"/>
          </a:p>
          <a:p>
            <a:pPr lvl="1"/>
            <a:r>
              <a:rPr lang="en-US" sz="2200" dirty="0"/>
              <a:t>C#: https://github.com/Microsoft/</a:t>
            </a:r>
            <a:br>
              <a:rPr lang="en-US" sz="2200" dirty="0"/>
            </a:br>
            <a:r>
              <a:rPr lang="en-US" sz="2200" dirty="0"/>
              <a:t>       </a:t>
            </a:r>
            <a:r>
              <a:rPr lang="en-US" sz="2200" dirty="0" err="1"/>
              <a:t>dotnet-computevirtualization</a:t>
            </a:r>
            <a:endParaRPr lang="en-US" sz="2200" dirty="0"/>
          </a:p>
          <a:p>
            <a:pPr lvl="1"/>
            <a:r>
              <a:rPr lang="en-US" sz="2200" dirty="0"/>
              <a:t>Go: https://github.com/Microsoft/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hcsshim</a:t>
            </a:r>
            <a:endParaRPr lang="en-US" sz="2200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48" y="2728453"/>
            <a:ext cx="5900745" cy="35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Windows Server Containers</a:t>
            </a:r>
          </a:p>
          <a:p>
            <a:pPr lvl="1"/>
            <a:r>
              <a:rPr lang="fr-FR" sz="2400" dirty="0"/>
              <a:t>Equivalent au fonctionnement dans les environnements Linux</a:t>
            </a:r>
          </a:p>
          <a:p>
            <a:pPr lvl="1"/>
            <a:r>
              <a:rPr lang="en-US" sz="2400" dirty="0"/>
              <a:t>Application isolation using process and namespace isolation, and a shared kernel with the container host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Hyper-V Containers</a:t>
            </a:r>
          </a:p>
          <a:p>
            <a:pPr lvl="1"/>
            <a:r>
              <a:rPr lang="fr-FR" sz="2400" dirty="0"/>
              <a:t>Nouveau n’existe pas dans les environnements Linux</a:t>
            </a:r>
          </a:p>
          <a:p>
            <a:pPr lvl="1"/>
            <a:r>
              <a:rPr lang="fr-FR" sz="2400" dirty="0"/>
              <a:t>Utilise Hyper-V</a:t>
            </a:r>
          </a:p>
          <a:p>
            <a:pPr lvl="1"/>
            <a:r>
              <a:rPr lang="en-US" sz="2400" dirty="0"/>
              <a:t>Containers with a dedicated kernel and stronger isolation from other containers</a:t>
            </a:r>
          </a:p>
        </p:txBody>
      </p:sp>
    </p:spTree>
    <p:extLst>
      <p:ext uri="{BB962C8B-B14F-4D97-AF65-F5344CB8AC3E}">
        <p14:creationId xmlns:p14="http://schemas.microsoft.com/office/powerpoint/2010/main" val="27692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597919" y="5332996"/>
            <a:ext cx="7382740" cy="57757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7918" y="2043042"/>
            <a:ext cx="2963333" cy="328506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159444" y="3219888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71497" y="4511521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71498" y="3811523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613244" y="3501426"/>
            <a:ext cx="2129009" cy="1710094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32354" y="4173744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741497" y="4173744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98588" y="2409409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08761" y="2969675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808761" y="3539627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808760" y="4084640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807429" y="4639137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653961" y="5018663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363515" y="5018662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073068" y="5021535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21" name="Group 8"/>
          <p:cNvGrpSpPr/>
          <p:nvPr/>
        </p:nvGrpSpPr>
        <p:grpSpPr>
          <a:xfrm>
            <a:off x="7851647" y="3501424"/>
            <a:ext cx="2129009" cy="1816119"/>
            <a:chOff x="8504237" y="3493293"/>
            <a:chExt cx="2895600" cy="247004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Processes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 Processes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566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d’un Container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 API Windows </a:t>
            </a:r>
            <a:r>
              <a:rPr lang="en-US" sz="2400" dirty="0" err="1"/>
              <a:t>publiques</a:t>
            </a:r>
            <a:r>
              <a:rPr lang="en-US" sz="2400" dirty="0"/>
              <a:t>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fournies</a:t>
            </a:r>
            <a:r>
              <a:rPr lang="en-US" sz="2400" dirty="0"/>
              <a:t> via DLLs, pas </a:t>
            </a:r>
            <a:r>
              <a:rPr lang="en-US" sz="2400" dirty="0" err="1"/>
              <a:t>syscalls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Beaucoup </a:t>
            </a:r>
            <a:r>
              <a:rPr lang="en-US" sz="2400" dirty="0" err="1"/>
              <a:t>d’interdépendances</a:t>
            </a:r>
            <a:endParaRPr lang="en-US" sz="2400" dirty="0"/>
          </a:p>
          <a:p>
            <a:pPr lvl="1"/>
            <a:r>
              <a:rPr lang="fr-FR" sz="2400" dirty="0"/>
              <a:t>Très dépendant des services du système en cours d'exécution</a:t>
            </a:r>
          </a:p>
          <a:p>
            <a:pPr lvl="1"/>
            <a:r>
              <a:rPr lang="en-US" sz="2400" dirty="0"/>
              <a:t>RPC calls caches </a:t>
            </a:r>
            <a:r>
              <a:rPr lang="en-US" sz="2400" dirty="0" err="1"/>
              <a:t>dans</a:t>
            </a:r>
            <a:r>
              <a:rPr lang="en-US" sz="2400" dirty="0"/>
              <a:t> les API Win32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Démare</a:t>
            </a:r>
            <a:r>
              <a:rPr lang="en-US" sz="2400" dirty="0"/>
              <a:t> </a:t>
            </a:r>
            <a:r>
              <a:rPr lang="en-US" sz="2400" dirty="0" err="1"/>
              <a:t>smss</a:t>
            </a:r>
            <a:r>
              <a:rPr lang="en-US" sz="2400" dirty="0"/>
              <a:t> </a:t>
            </a:r>
            <a:r>
              <a:rPr lang="en-US" sz="2400" dirty="0" err="1"/>
              <a:t>automatiquement</a:t>
            </a:r>
            <a:endParaRPr lang="en-US" sz="2400" dirty="0"/>
          </a:p>
          <a:p>
            <a:pPr lvl="1"/>
            <a:r>
              <a:rPr lang="en-US" sz="2400" dirty="0"/>
              <a:t>Equivalent à </a:t>
            </a:r>
            <a:r>
              <a:rPr lang="en-US" sz="2400" dirty="0" err="1"/>
              <a:t>init</a:t>
            </a:r>
            <a:endParaRPr lang="en-US" sz="2400" dirty="0"/>
          </a:p>
          <a:p>
            <a:pPr lvl="1"/>
            <a:r>
              <a:rPr lang="fr-FR" sz="2400" dirty="0"/>
              <a:t>Lance une variété de services système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 de “FROM scratch” possible</a:t>
            </a:r>
          </a:p>
        </p:txBody>
      </p:sp>
    </p:spTree>
    <p:extLst>
      <p:ext uri="{BB962C8B-B14F-4D97-AF65-F5344CB8AC3E}">
        <p14:creationId xmlns:p14="http://schemas.microsoft.com/office/powerpoint/2010/main" val="123194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images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Fournies</a:t>
            </a:r>
            <a:r>
              <a:rPr lang="en-US" sz="2400" dirty="0"/>
              <a:t> par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options</a:t>
            </a:r>
          </a:p>
          <a:p>
            <a:pPr lvl="1"/>
            <a:r>
              <a:rPr lang="en-US" sz="2400" dirty="0" err="1"/>
              <a:t>windowsservercore</a:t>
            </a:r>
            <a:r>
              <a:rPr lang="en-US" sz="2400" dirty="0"/>
              <a:t>: large (</a:t>
            </a:r>
            <a:r>
              <a:rPr lang="en-US" sz="2400" dirty="0" err="1"/>
              <a:t>énorme</a:t>
            </a:r>
            <a:r>
              <a:rPr lang="en-US" sz="2400" dirty="0"/>
              <a:t> ?), </a:t>
            </a:r>
            <a:r>
              <a:rPr lang="en-US" sz="2400" dirty="0" err="1"/>
              <a:t>hautement</a:t>
            </a:r>
            <a:r>
              <a:rPr lang="en-US" sz="2400" dirty="0"/>
              <a:t> compatible</a:t>
            </a:r>
          </a:p>
          <a:p>
            <a:pPr lvl="2"/>
            <a:r>
              <a:rPr lang="en-US" sz="2400" dirty="0"/>
              <a:t>Runs most Windows Server apps, </a:t>
            </a:r>
            <a:r>
              <a:rPr lang="en-US" sz="2400" dirty="0" err="1"/>
              <a:t>eg</a:t>
            </a:r>
            <a:r>
              <a:rPr lang="en-US" sz="2400" dirty="0"/>
              <a:t>. IIS, SQL Server, full .NET Framework</a:t>
            </a:r>
          </a:p>
          <a:p>
            <a:pPr lvl="1"/>
            <a:r>
              <a:rPr lang="en-US" sz="2400" dirty="0" err="1"/>
              <a:t>nanoserver</a:t>
            </a:r>
            <a:r>
              <a:rPr lang="en-US" sz="2400" dirty="0"/>
              <a:t>: petit, </a:t>
            </a:r>
            <a:r>
              <a:rPr lang="en-US" sz="2400" dirty="0" err="1"/>
              <a:t>rapide</a:t>
            </a:r>
            <a:r>
              <a:rPr lang="en-US" sz="2400" dirty="0"/>
              <a:t>, smaller API surface</a:t>
            </a:r>
          </a:p>
          <a:p>
            <a:pPr lvl="2"/>
            <a:r>
              <a:rPr lang="en-US" sz="2400" dirty="0"/>
              <a:t>New minimal Windows version, runs IIS and .NET Core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docker</a:t>
            </a:r>
            <a:r>
              <a:rPr lang="en-US" sz="2400" dirty="0"/>
              <a:t> pull</a:t>
            </a:r>
          </a:p>
          <a:p>
            <a:pPr lvl="1"/>
            <a:r>
              <a:rPr lang="en-US" sz="2400" dirty="0" err="1"/>
              <a:t>microsoft</a:t>
            </a:r>
            <a:r>
              <a:rPr lang="en-US" sz="2400" dirty="0"/>
              <a:t>/</a:t>
            </a:r>
            <a:r>
              <a:rPr lang="en-US" sz="2400" dirty="0" err="1"/>
              <a:t>windowsservercore</a:t>
            </a:r>
            <a:endParaRPr lang="en-US" sz="2400" dirty="0"/>
          </a:p>
          <a:p>
            <a:pPr lvl="1"/>
            <a:r>
              <a:rPr lang="en-US" sz="2400" dirty="0" err="1"/>
              <a:t>microsoft</a:t>
            </a:r>
            <a:r>
              <a:rPr lang="en-US" sz="2400" dirty="0"/>
              <a:t>/</a:t>
            </a:r>
            <a:r>
              <a:rPr lang="en-US" sz="2400" dirty="0" err="1"/>
              <a:t>nanoserver</a:t>
            </a:r>
            <a:endParaRPr lang="en-US" sz="2400" dirty="0"/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6218073" y="4439902"/>
            <a:ext cx="5143288" cy="142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1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Certains </a:t>
            </a:r>
            <a:r>
              <a:rPr lang="fr-FR" sz="2400" dirty="0" err="1"/>
              <a:t>workload</a:t>
            </a:r>
            <a:r>
              <a:rPr lang="fr-FR" sz="2400" dirty="0"/>
              <a:t> ont besoin de plus d’isolation</a:t>
            </a:r>
          </a:p>
          <a:p>
            <a:pPr lvl="1"/>
            <a:r>
              <a:rPr lang="en-US" sz="2400" dirty="0"/>
              <a:t>Hostile multi-tenancy</a:t>
            </a:r>
          </a:p>
          <a:p>
            <a:pPr lvl="1"/>
            <a:r>
              <a:rPr lang="en-US" sz="2400" dirty="0"/>
              <a:t>Regulated workloads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: </a:t>
            </a:r>
            <a:r>
              <a:rPr lang="en-US" sz="2400" dirty="0" err="1"/>
              <a:t>éxecuter</a:t>
            </a:r>
            <a:r>
              <a:rPr lang="en-US" sz="2400" dirty="0"/>
              <a:t> de </a:t>
            </a:r>
            <a:r>
              <a:rPr lang="en-US" sz="2400" dirty="0" err="1"/>
              <a:t>façon</a:t>
            </a:r>
            <a:r>
              <a:rPr lang="en-US" sz="2400" dirty="0"/>
              <a:t> </a:t>
            </a:r>
            <a:r>
              <a:rPr lang="en-US" sz="2400" dirty="0" err="1"/>
              <a:t>transparente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container </a:t>
            </a:r>
            <a:r>
              <a:rPr lang="en-US" sz="2400" dirty="0" err="1"/>
              <a:t>dans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VM 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</a:t>
            </a:r>
            <a:r>
              <a:rPr lang="en-US" sz="2400" dirty="0" err="1"/>
              <a:t>pratiquement</a:t>
            </a:r>
            <a:r>
              <a:rPr lang="en-US" sz="2400" dirty="0"/>
              <a:t>) invisible pour Docker et les </a:t>
            </a:r>
            <a:r>
              <a:rPr lang="en-US" sz="2400" dirty="0" err="1"/>
              <a:t>utilisateurs</a:t>
            </a:r>
            <a:endParaRPr lang="en-US" sz="2400" dirty="0"/>
          </a:p>
          <a:p>
            <a:pPr lvl="1"/>
            <a:r>
              <a:rPr lang="en-US" sz="2400" dirty="0" err="1"/>
              <a:t>docker</a:t>
            </a:r>
            <a:r>
              <a:rPr lang="en-US" sz="2400" dirty="0"/>
              <a:t> run --isolation=</a:t>
            </a:r>
            <a:r>
              <a:rPr lang="en-US" sz="2400" dirty="0" err="1"/>
              <a:t>hyperv</a:t>
            </a:r>
            <a:endParaRPr lang="en-US" sz="2400" dirty="0"/>
          </a:p>
          <a:p>
            <a:pPr lvl="1"/>
            <a:r>
              <a:rPr lang="en-US" sz="2400" dirty="0"/>
              <a:t>Hyper-V Containers </a:t>
            </a:r>
            <a:r>
              <a:rPr lang="fr-FR" sz="2400" dirty="0"/>
              <a:t>sont la valeur par défaut sur Windows 10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 Images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identiques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2744638" y="1856252"/>
            <a:ext cx="2963333" cy="32579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6" name="Rounded Rectangle 7"/>
          <p:cNvSpPr/>
          <p:nvPr/>
        </p:nvSpPr>
        <p:spPr bwMode="auto">
          <a:xfrm>
            <a:off x="5796220" y="1856253"/>
            <a:ext cx="3569365" cy="3690006"/>
          </a:xfrm>
          <a:prstGeom prst="roundRect">
            <a:avLst>
              <a:gd name="adj" fmla="val 2213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Virtual Machine</a:t>
            </a:r>
            <a:b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</a:br>
            <a:r>
              <a:rPr kumimoji="0" lang="en-US" sz="1176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76629" y="3057046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45473" y="5178340"/>
            <a:ext cx="2963332" cy="35994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388682" y="4348678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388683" y="3648680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15773" y="2246567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925947" y="2806832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925946" y="3376784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925945" y="3921797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924614" y="4476294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745474" y="5586411"/>
            <a:ext cx="6620112" cy="467506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Hypervisor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891938" y="2909899"/>
            <a:ext cx="3361593" cy="2594667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947096" y="5164414"/>
            <a:ext cx="3250409" cy="286396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935741" y="3485094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068496" y="3378448"/>
            <a:ext cx="2129009" cy="1599423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187606" y="4050765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96749" y="4050765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097271" y="4790977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806824" y="4790976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8516378" y="4793850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41625" y="4318891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180700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1003738" y="25011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Pour finir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Questions / Réponses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Annexes (Ecosystème &amp; Tools)</a:t>
            </a:r>
          </a:p>
        </p:txBody>
      </p:sp>
    </p:spTree>
    <p:extLst>
      <p:ext uri="{BB962C8B-B14F-4D97-AF65-F5344CB8AC3E}">
        <p14:creationId xmlns:p14="http://schemas.microsoft.com/office/powerpoint/2010/main" val="11954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Fonctionement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Petit, stateless “utility VM”</a:t>
            </a:r>
          </a:p>
          <a:p>
            <a:pPr lvl="1"/>
            <a:r>
              <a:rPr lang="en-US" sz="2400" dirty="0"/>
              <a:t>Le plus petit Windows </a:t>
            </a:r>
            <a:r>
              <a:rPr lang="en-US" sz="2400" dirty="0" err="1"/>
              <a:t>jusqu’à</a:t>
            </a:r>
            <a:r>
              <a:rPr lang="en-US" sz="2400" dirty="0"/>
              <a:t> </a:t>
            </a:r>
            <a:r>
              <a:rPr lang="en-US" sz="2400" dirty="0" err="1"/>
              <a:t>présent</a:t>
            </a:r>
            <a:r>
              <a:rPr lang="en-US" sz="2400" dirty="0"/>
              <a:t> ?</a:t>
            </a:r>
          </a:p>
          <a:p>
            <a:pPr lvl="1"/>
            <a:r>
              <a:rPr lang="en-US" sz="2400" dirty="0" err="1"/>
              <a:t>Ecritures</a:t>
            </a:r>
            <a:r>
              <a:rPr lang="en-US" sz="2400" dirty="0"/>
              <a:t> non </a:t>
            </a:r>
            <a:r>
              <a:rPr lang="en-US" sz="2400" dirty="0" err="1"/>
              <a:t>persistantes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Stockage</a:t>
            </a:r>
            <a:r>
              <a:rPr lang="en-US" sz="2400" dirty="0"/>
              <a:t> attaché via SMB</a:t>
            </a:r>
          </a:p>
          <a:p>
            <a:pPr lvl="1"/>
            <a:r>
              <a:rPr lang="en-US" sz="2400" dirty="0" err="1"/>
              <a:t>VMBus</a:t>
            </a:r>
            <a:r>
              <a:rPr lang="en-US" sz="2400" dirty="0"/>
              <a:t> transport</a:t>
            </a:r>
          </a:p>
          <a:p>
            <a:pPr lvl="1"/>
            <a:r>
              <a:rPr lang="en-US" sz="2400" dirty="0"/>
              <a:t>File cache sharing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Réseau</a:t>
            </a:r>
            <a:r>
              <a:rPr lang="en-US" sz="2400" dirty="0"/>
              <a:t> attaché via virtual NIC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5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</a:t>
            </a:r>
            <a:r>
              <a:rPr lang="en-US" sz="2400" dirty="0" err="1"/>
              <a:t>lancement</a:t>
            </a:r>
            <a:r>
              <a:rPr lang="en-US" sz="2400" dirty="0"/>
              <a:t> de </a:t>
            </a:r>
            <a:r>
              <a:rPr lang="en-US" sz="2400" dirty="0" err="1"/>
              <a:t>l’Utility</a:t>
            </a:r>
            <a:r>
              <a:rPr lang="en-US" sz="2400" dirty="0"/>
              <a:t> VM </a:t>
            </a:r>
            <a:r>
              <a:rPr lang="en-US" sz="2400" dirty="0" err="1"/>
              <a:t>prend</a:t>
            </a:r>
            <a:r>
              <a:rPr lang="en-US" sz="2400" dirty="0"/>
              <a:t> du temps et de la </a:t>
            </a:r>
            <a:r>
              <a:rPr lang="en-US" sz="2400" dirty="0" err="1"/>
              <a:t>mémoire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faire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fois</a:t>
            </a:r>
            <a:r>
              <a:rPr lang="en-US" sz="2400" dirty="0"/>
              <a:t>, </a:t>
            </a:r>
            <a:r>
              <a:rPr lang="en-US" sz="2400" dirty="0" err="1"/>
              <a:t>geler</a:t>
            </a:r>
            <a:r>
              <a:rPr lang="en-US" sz="2400" dirty="0"/>
              <a:t> le </a:t>
            </a:r>
            <a:r>
              <a:rPr lang="en-US" sz="2400" dirty="0" err="1"/>
              <a:t>résultat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Fork de la VM pour chaque nouvelle instance</a:t>
            </a:r>
          </a:p>
          <a:p>
            <a:pPr lvl="1"/>
            <a:r>
              <a:rPr lang="fr-FR" sz="2400" dirty="0"/>
              <a:t>Élimine le temps de démarrage</a:t>
            </a:r>
          </a:p>
          <a:p>
            <a:pPr lvl="1"/>
            <a:r>
              <a:rPr lang="en-US" sz="2400" dirty="0" err="1"/>
              <a:t>Partage</a:t>
            </a:r>
            <a:r>
              <a:rPr lang="en-US" sz="2400" dirty="0"/>
              <a:t> de la </a:t>
            </a:r>
            <a:r>
              <a:rPr lang="en-US" sz="2400" dirty="0" err="1"/>
              <a:t>mémoire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53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DockerCon</a:t>
            </a:r>
            <a:r>
              <a:rPr lang="fr-FR" dirty="0"/>
              <a:t> 2017</a:t>
            </a:r>
            <a:endParaRPr lang="id-ID" dirty="0"/>
          </a:p>
        </p:txBody>
      </p:sp>
      <p:pic>
        <p:nvPicPr>
          <p:cNvPr id="1026" name="Picture 2" descr="https://cdn.thenewstack.io/media/2017/04/edcc8f8e-170418-dockercon-2017-01-john-goss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29" y="1435110"/>
            <a:ext cx="9562512" cy="48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0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Pour </a:t>
            </a:r>
            <a:r>
              <a:rPr lang="en-US" sz="5400" dirty="0" err="1">
                <a:solidFill>
                  <a:schemeClr val="bg1"/>
                </a:solidFill>
                <a:latin typeface="Bebas" pitchFamily="2" charset="0"/>
              </a:rPr>
              <a:t>finir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2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Hyper-V Containers</a:t>
            </a:r>
            <a:endParaRPr lang="id-ID" dirty="0"/>
          </a:p>
        </p:txBody>
      </p:sp>
      <p:sp>
        <p:nvSpPr>
          <p:cNvPr id="4" name="Shape 816"/>
          <p:cNvSpPr/>
          <p:nvPr/>
        </p:nvSpPr>
        <p:spPr>
          <a:xfrm>
            <a:off x="7591762" y="2115021"/>
            <a:ext cx="2245200" cy="3267300"/>
          </a:xfrm>
          <a:prstGeom prst="roundRect">
            <a:avLst>
              <a:gd name="adj" fmla="val 2213"/>
            </a:avLst>
          </a:prstGeom>
          <a:solidFill>
            <a:srgbClr val="0078D7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b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kumimoji="0" lang="en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Specifically Optimized To Run a Container</a:t>
            </a:r>
          </a:p>
        </p:txBody>
      </p:sp>
      <p:sp>
        <p:nvSpPr>
          <p:cNvPr id="6" name="Shape 818"/>
          <p:cNvSpPr/>
          <p:nvPr/>
        </p:nvSpPr>
        <p:spPr>
          <a:xfrm>
            <a:off x="2609570" y="5422579"/>
            <a:ext cx="7227300" cy="4677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Hypervisor</a:t>
            </a:r>
          </a:p>
        </p:txBody>
      </p:sp>
      <p:sp>
        <p:nvSpPr>
          <p:cNvPr id="7" name="Shape 819"/>
          <p:cNvSpPr/>
          <p:nvPr/>
        </p:nvSpPr>
        <p:spPr>
          <a:xfrm>
            <a:off x="2610887" y="2059718"/>
            <a:ext cx="2999400" cy="2705100"/>
          </a:xfrm>
          <a:prstGeom prst="rect">
            <a:avLst/>
          </a:prstGeom>
          <a:solidFill>
            <a:srgbClr val="0078D7"/>
          </a:solidFill>
          <a:ln w="17125" cap="flat" cmpd="sng">
            <a:solidFill>
              <a:srgbClr val="0078D7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7225" tIns="33600" rIns="67225" bIns="336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Host User Mode</a:t>
            </a:r>
          </a:p>
        </p:txBody>
      </p:sp>
      <p:sp>
        <p:nvSpPr>
          <p:cNvPr id="8" name="Shape 820"/>
          <p:cNvSpPr/>
          <p:nvPr/>
        </p:nvSpPr>
        <p:spPr>
          <a:xfrm>
            <a:off x="4162695" y="2674693"/>
            <a:ext cx="1341600" cy="19919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 Management</a:t>
            </a:r>
          </a:p>
        </p:txBody>
      </p:sp>
      <p:sp>
        <p:nvSpPr>
          <p:cNvPr id="9" name="Shape 821"/>
          <p:cNvSpPr/>
          <p:nvPr/>
        </p:nvSpPr>
        <p:spPr>
          <a:xfrm>
            <a:off x="2609570" y="4804677"/>
            <a:ext cx="4927800" cy="5778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10" name="Shape 822"/>
          <p:cNvSpPr/>
          <p:nvPr/>
        </p:nvSpPr>
        <p:spPr>
          <a:xfrm>
            <a:off x="4274747" y="3966509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Compute Services</a:t>
            </a:r>
          </a:p>
        </p:txBody>
      </p:sp>
      <p:sp>
        <p:nvSpPr>
          <p:cNvPr id="11" name="Shape 823"/>
          <p:cNvSpPr/>
          <p:nvPr/>
        </p:nvSpPr>
        <p:spPr>
          <a:xfrm>
            <a:off x="4274748" y="3266412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 Engine</a:t>
            </a:r>
          </a:p>
        </p:txBody>
      </p:sp>
      <p:sp>
        <p:nvSpPr>
          <p:cNvPr id="12" name="Shape 824"/>
          <p:cNvSpPr/>
          <p:nvPr/>
        </p:nvSpPr>
        <p:spPr>
          <a:xfrm>
            <a:off x="5635002" y="3483037"/>
            <a:ext cx="1902300" cy="1279499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13" name="Shape 825"/>
          <p:cNvSpPr/>
          <p:nvPr/>
        </p:nvSpPr>
        <p:spPr>
          <a:xfrm>
            <a:off x="5689518" y="4091526"/>
            <a:ext cx="8625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14" name="Shape 826"/>
          <p:cNvSpPr/>
          <p:nvPr/>
        </p:nvSpPr>
        <p:spPr>
          <a:xfrm>
            <a:off x="6594618" y="4091526"/>
            <a:ext cx="898104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  <p:sp>
        <p:nvSpPr>
          <p:cNvPr id="15" name="Shape 827"/>
          <p:cNvSpPr/>
          <p:nvPr/>
        </p:nvSpPr>
        <p:spPr>
          <a:xfrm>
            <a:off x="2701838" y="2451958"/>
            <a:ext cx="1341600" cy="22146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16" name="Shape 828"/>
          <p:cNvSpPr/>
          <p:nvPr/>
        </p:nvSpPr>
        <p:spPr>
          <a:xfrm>
            <a:off x="2802946" y="2982745"/>
            <a:ext cx="1121400" cy="4482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Session Manager</a:t>
            </a:r>
          </a:p>
        </p:txBody>
      </p:sp>
      <p:sp>
        <p:nvSpPr>
          <p:cNvPr id="17" name="Shape 829"/>
          <p:cNvSpPr/>
          <p:nvPr/>
        </p:nvSpPr>
        <p:spPr>
          <a:xfrm>
            <a:off x="2802945" y="3552778"/>
            <a:ext cx="1121400" cy="4233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Local Security Authority</a:t>
            </a:r>
          </a:p>
        </p:txBody>
      </p:sp>
      <p:sp>
        <p:nvSpPr>
          <p:cNvPr id="18" name="Shape 830"/>
          <p:cNvSpPr/>
          <p:nvPr/>
        </p:nvSpPr>
        <p:spPr>
          <a:xfrm>
            <a:off x="2810679" y="4094143"/>
            <a:ext cx="1121399" cy="432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Etc…</a:t>
            </a:r>
          </a:p>
        </p:txBody>
      </p:sp>
      <p:sp>
        <p:nvSpPr>
          <p:cNvPr id="19" name="Shape 831"/>
          <p:cNvSpPr/>
          <p:nvPr/>
        </p:nvSpPr>
        <p:spPr>
          <a:xfrm>
            <a:off x="7687481" y="3067608"/>
            <a:ext cx="2037600" cy="2273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Container</a:t>
            </a:r>
          </a:p>
        </p:txBody>
      </p:sp>
      <p:sp>
        <p:nvSpPr>
          <p:cNvPr id="20" name="Shape 832"/>
          <p:cNvSpPr/>
          <p:nvPr/>
        </p:nvSpPr>
        <p:spPr>
          <a:xfrm>
            <a:off x="7743073" y="4801923"/>
            <a:ext cx="1910700" cy="480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21" name="Shape 833"/>
          <p:cNvSpPr/>
          <p:nvPr/>
        </p:nvSpPr>
        <p:spPr>
          <a:xfrm>
            <a:off x="7751620" y="3483037"/>
            <a:ext cx="1902300" cy="127949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22" name="Shape 834"/>
          <p:cNvSpPr/>
          <p:nvPr/>
        </p:nvSpPr>
        <p:spPr>
          <a:xfrm>
            <a:off x="7806136" y="4091526"/>
            <a:ext cx="862499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23" name="Shape 835"/>
          <p:cNvSpPr/>
          <p:nvPr/>
        </p:nvSpPr>
        <p:spPr>
          <a:xfrm>
            <a:off x="8700084" y="4091526"/>
            <a:ext cx="914658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</p:spTree>
    <p:extLst>
      <p:ext uri="{BB962C8B-B14F-4D97-AF65-F5344CB8AC3E}">
        <p14:creationId xmlns:p14="http://schemas.microsoft.com/office/powerpoint/2010/main" val="394378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Questions ?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/>
          <p:cNvSpPr/>
          <p:nvPr/>
        </p:nvSpPr>
        <p:spPr>
          <a:xfrm>
            <a:off x="973" y="0"/>
            <a:ext cx="12192000" cy="6858000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6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 5"/>
          <p:cNvSpPr>
            <a:spLocks/>
          </p:cNvSpPr>
          <p:nvPr/>
        </p:nvSpPr>
        <p:spPr bwMode="auto">
          <a:xfrm>
            <a:off x="3065463" y="1811338"/>
            <a:ext cx="1193800" cy="768350"/>
          </a:xfrm>
          <a:custGeom>
            <a:avLst/>
            <a:gdLst>
              <a:gd name="T0" fmla="*/ 382 w 442"/>
              <a:gd name="T1" fmla="*/ 85 h 284"/>
              <a:gd name="T2" fmla="*/ 382 w 442"/>
              <a:gd name="T3" fmla="*/ 85 h 284"/>
              <a:gd name="T4" fmla="*/ 323 w 442"/>
              <a:gd name="T5" fmla="*/ 46 h 284"/>
              <a:gd name="T6" fmla="*/ 297 w 442"/>
              <a:gd name="T7" fmla="*/ 53 h 284"/>
              <a:gd name="T8" fmla="*/ 219 w 442"/>
              <a:gd name="T9" fmla="*/ 1 h 284"/>
              <a:gd name="T10" fmla="*/ 156 w 442"/>
              <a:gd name="T11" fmla="*/ 38 h 284"/>
              <a:gd name="T12" fmla="*/ 130 w 442"/>
              <a:gd name="T13" fmla="*/ 34 h 284"/>
              <a:gd name="T14" fmla="*/ 55 w 442"/>
              <a:gd name="T15" fmla="*/ 101 h 284"/>
              <a:gd name="T16" fmla="*/ 1 w 442"/>
              <a:gd name="T17" fmla="*/ 167 h 284"/>
              <a:gd name="T18" fmla="*/ 68 w 442"/>
              <a:gd name="T19" fmla="*/ 229 h 284"/>
              <a:gd name="T20" fmla="*/ 81 w 442"/>
              <a:gd name="T21" fmla="*/ 227 h 284"/>
              <a:gd name="T22" fmla="*/ 151 w 442"/>
              <a:gd name="T23" fmla="*/ 268 h 284"/>
              <a:gd name="T24" fmla="*/ 176 w 442"/>
              <a:gd name="T25" fmla="*/ 263 h 284"/>
              <a:gd name="T26" fmla="*/ 242 w 442"/>
              <a:gd name="T27" fmla="*/ 284 h 284"/>
              <a:gd name="T28" fmla="*/ 325 w 442"/>
              <a:gd name="T29" fmla="*/ 234 h 284"/>
              <a:gd name="T30" fmla="*/ 329 w 442"/>
              <a:gd name="T31" fmla="*/ 234 h 284"/>
              <a:gd name="T32" fmla="*/ 380 w 442"/>
              <a:gd name="T33" fmla="*/ 200 h 284"/>
              <a:gd name="T34" fmla="*/ 386 w 442"/>
              <a:gd name="T35" fmla="*/ 200 h 284"/>
              <a:gd name="T36" fmla="*/ 441 w 442"/>
              <a:gd name="T37" fmla="*/ 140 h 284"/>
              <a:gd name="T38" fmla="*/ 382 w 442"/>
              <a:gd name="T39" fmla="*/ 85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2" h="284">
                <a:moveTo>
                  <a:pt x="382" y="85"/>
                </a:moveTo>
                <a:cubicBezTo>
                  <a:pt x="382" y="85"/>
                  <a:pt x="382" y="85"/>
                  <a:pt x="382" y="85"/>
                </a:cubicBezTo>
                <a:cubicBezTo>
                  <a:pt x="374" y="62"/>
                  <a:pt x="350" y="45"/>
                  <a:pt x="323" y="46"/>
                </a:cubicBezTo>
                <a:cubicBezTo>
                  <a:pt x="314" y="46"/>
                  <a:pt x="305" y="49"/>
                  <a:pt x="297" y="53"/>
                </a:cubicBezTo>
                <a:cubicBezTo>
                  <a:pt x="285" y="22"/>
                  <a:pt x="255" y="0"/>
                  <a:pt x="219" y="1"/>
                </a:cubicBezTo>
                <a:cubicBezTo>
                  <a:pt x="193" y="2"/>
                  <a:pt x="170" y="17"/>
                  <a:pt x="156" y="38"/>
                </a:cubicBezTo>
                <a:cubicBezTo>
                  <a:pt x="148" y="35"/>
                  <a:pt x="139" y="34"/>
                  <a:pt x="130" y="34"/>
                </a:cubicBezTo>
                <a:cubicBezTo>
                  <a:pt x="91" y="36"/>
                  <a:pt x="60" y="65"/>
                  <a:pt x="55" y="101"/>
                </a:cubicBezTo>
                <a:cubicBezTo>
                  <a:pt x="23" y="107"/>
                  <a:pt x="0" y="135"/>
                  <a:pt x="1" y="167"/>
                </a:cubicBezTo>
                <a:cubicBezTo>
                  <a:pt x="3" y="203"/>
                  <a:pt x="33" y="230"/>
                  <a:pt x="68" y="229"/>
                </a:cubicBezTo>
                <a:cubicBezTo>
                  <a:pt x="72" y="229"/>
                  <a:pt x="77" y="228"/>
                  <a:pt x="81" y="227"/>
                </a:cubicBezTo>
                <a:cubicBezTo>
                  <a:pt x="94" y="252"/>
                  <a:pt x="120" y="269"/>
                  <a:pt x="151" y="268"/>
                </a:cubicBezTo>
                <a:cubicBezTo>
                  <a:pt x="160" y="268"/>
                  <a:pt x="168" y="266"/>
                  <a:pt x="176" y="263"/>
                </a:cubicBezTo>
                <a:cubicBezTo>
                  <a:pt x="194" y="277"/>
                  <a:pt x="217" y="284"/>
                  <a:pt x="242" y="284"/>
                </a:cubicBezTo>
                <a:cubicBezTo>
                  <a:pt x="277" y="282"/>
                  <a:pt x="308" y="263"/>
                  <a:pt x="325" y="234"/>
                </a:cubicBezTo>
                <a:cubicBezTo>
                  <a:pt x="327" y="234"/>
                  <a:pt x="328" y="234"/>
                  <a:pt x="329" y="234"/>
                </a:cubicBezTo>
                <a:cubicBezTo>
                  <a:pt x="352" y="233"/>
                  <a:pt x="371" y="219"/>
                  <a:pt x="380" y="200"/>
                </a:cubicBezTo>
                <a:cubicBezTo>
                  <a:pt x="382" y="200"/>
                  <a:pt x="384" y="200"/>
                  <a:pt x="386" y="200"/>
                </a:cubicBezTo>
                <a:cubicBezTo>
                  <a:pt x="418" y="199"/>
                  <a:pt x="442" y="172"/>
                  <a:pt x="441" y="140"/>
                </a:cubicBezTo>
                <a:cubicBezTo>
                  <a:pt x="440" y="109"/>
                  <a:pt x="413" y="84"/>
                  <a:pt x="382" y="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3311525" y="5495925"/>
            <a:ext cx="688975" cy="444500"/>
          </a:xfrm>
          <a:custGeom>
            <a:avLst/>
            <a:gdLst>
              <a:gd name="T0" fmla="*/ 222 w 255"/>
              <a:gd name="T1" fmla="*/ 52 h 164"/>
              <a:gd name="T2" fmla="*/ 222 w 255"/>
              <a:gd name="T3" fmla="*/ 52 h 164"/>
              <a:gd name="T4" fmla="*/ 189 w 255"/>
              <a:gd name="T5" fmla="*/ 28 h 164"/>
              <a:gd name="T6" fmla="*/ 173 w 255"/>
              <a:gd name="T7" fmla="*/ 32 h 164"/>
              <a:gd name="T8" fmla="*/ 130 w 255"/>
              <a:gd name="T9" fmla="*/ 0 h 164"/>
              <a:gd name="T10" fmla="*/ 92 w 255"/>
              <a:gd name="T11" fmla="*/ 19 h 164"/>
              <a:gd name="T12" fmla="*/ 77 w 255"/>
              <a:gd name="T13" fmla="*/ 17 h 164"/>
              <a:gd name="T14" fmla="*/ 32 w 255"/>
              <a:gd name="T15" fmla="*/ 54 h 164"/>
              <a:gd name="T16" fmla="*/ 0 w 255"/>
              <a:gd name="T17" fmla="*/ 91 h 164"/>
              <a:gd name="T18" fmla="*/ 37 w 255"/>
              <a:gd name="T19" fmla="*/ 128 h 164"/>
              <a:gd name="T20" fmla="*/ 45 w 255"/>
              <a:gd name="T21" fmla="*/ 127 h 164"/>
              <a:gd name="T22" fmla="*/ 84 w 255"/>
              <a:gd name="T23" fmla="*/ 153 h 164"/>
              <a:gd name="T24" fmla="*/ 99 w 255"/>
              <a:gd name="T25" fmla="*/ 150 h 164"/>
              <a:gd name="T26" fmla="*/ 136 w 255"/>
              <a:gd name="T27" fmla="*/ 164 h 164"/>
              <a:gd name="T28" fmla="*/ 186 w 255"/>
              <a:gd name="T29" fmla="*/ 137 h 164"/>
              <a:gd name="T30" fmla="*/ 188 w 255"/>
              <a:gd name="T31" fmla="*/ 137 h 164"/>
              <a:gd name="T32" fmla="*/ 218 w 255"/>
              <a:gd name="T33" fmla="*/ 118 h 164"/>
              <a:gd name="T34" fmla="*/ 222 w 255"/>
              <a:gd name="T35" fmla="*/ 118 h 164"/>
              <a:gd name="T36" fmla="*/ 255 w 255"/>
              <a:gd name="T37" fmla="*/ 85 h 164"/>
              <a:gd name="T38" fmla="*/ 222 w 255"/>
              <a:gd name="T39" fmla="*/ 5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5" h="164">
                <a:moveTo>
                  <a:pt x="222" y="52"/>
                </a:moveTo>
                <a:cubicBezTo>
                  <a:pt x="222" y="52"/>
                  <a:pt x="222" y="52"/>
                  <a:pt x="222" y="52"/>
                </a:cubicBezTo>
                <a:cubicBezTo>
                  <a:pt x="218" y="36"/>
                  <a:pt x="205" y="28"/>
                  <a:pt x="189" y="28"/>
                </a:cubicBezTo>
                <a:cubicBezTo>
                  <a:pt x="183" y="28"/>
                  <a:pt x="178" y="29"/>
                  <a:pt x="173" y="32"/>
                </a:cubicBezTo>
                <a:cubicBezTo>
                  <a:pt x="168" y="13"/>
                  <a:pt x="150" y="0"/>
                  <a:pt x="130" y="0"/>
                </a:cubicBezTo>
                <a:cubicBezTo>
                  <a:pt x="114" y="0"/>
                  <a:pt x="101" y="8"/>
                  <a:pt x="92" y="19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2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111"/>
                  <a:pt x="17" y="128"/>
                  <a:pt x="37" y="128"/>
                </a:cubicBezTo>
                <a:cubicBezTo>
                  <a:pt x="40" y="128"/>
                  <a:pt x="42" y="128"/>
                  <a:pt x="45" y="127"/>
                </a:cubicBezTo>
                <a:cubicBezTo>
                  <a:pt x="52" y="142"/>
                  <a:pt x="67" y="153"/>
                  <a:pt x="84" y="153"/>
                </a:cubicBezTo>
                <a:cubicBezTo>
                  <a:pt x="89" y="153"/>
                  <a:pt x="94" y="152"/>
                  <a:pt x="99" y="150"/>
                </a:cubicBezTo>
                <a:cubicBezTo>
                  <a:pt x="109" y="159"/>
                  <a:pt x="122" y="164"/>
                  <a:pt x="136" y="164"/>
                </a:cubicBezTo>
                <a:cubicBezTo>
                  <a:pt x="157" y="164"/>
                  <a:pt x="175" y="153"/>
                  <a:pt x="186" y="137"/>
                </a:cubicBezTo>
                <a:cubicBezTo>
                  <a:pt x="187" y="137"/>
                  <a:pt x="187" y="137"/>
                  <a:pt x="188" y="137"/>
                </a:cubicBezTo>
                <a:cubicBezTo>
                  <a:pt x="201" y="137"/>
                  <a:pt x="213" y="129"/>
                  <a:pt x="218" y="118"/>
                </a:cubicBezTo>
                <a:cubicBezTo>
                  <a:pt x="219" y="118"/>
                  <a:pt x="221" y="118"/>
                  <a:pt x="222" y="118"/>
                </a:cubicBezTo>
                <a:cubicBezTo>
                  <a:pt x="240" y="118"/>
                  <a:pt x="255" y="103"/>
                  <a:pt x="255" y="85"/>
                </a:cubicBezTo>
                <a:cubicBezTo>
                  <a:pt x="255" y="67"/>
                  <a:pt x="240" y="52"/>
                  <a:pt x="222" y="5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192713" y="1295400"/>
            <a:ext cx="442913" cy="287337"/>
          </a:xfrm>
          <a:custGeom>
            <a:avLst/>
            <a:gdLst>
              <a:gd name="T0" fmla="*/ 143 w 164"/>
              <a:gd name="T1" fmla="*/ 35 h 106"/>
              <a:gd name="T2" fmla="*/ 143 w 164"/>
              <a:gd name="T3" fmla="*/ 35 h 106"/>
              <a:gd name="T4" fmla="*/ 122 w 164"/>
              <a:gd name="T5" fmla="*/ 19 h 106"/>
              <a:gd name="T6" fmla="*/ 112 w 164"/>
              <a:gd name="T7" fmla="*/ 21 h 106"/>
              <a:gd name="T8" fmla="*/ 84 w 164"/>
              <a:gd name="T9" fmla="*/ 0 h 106"/>
              <a:gd name="T10" fmla="*/ 60 w 164"/>
              <a:gd name="T11" fmla="*/ 13 h 106"/>
              <a:gd name="T12" fmla="*/ 50 w 164"/>
              <a:gd name="T13" fmla="*/ 11 h 106"/>
              <a:gd name="T14" fmla="*/ 21 w 164"/>
              <a:gd name="T15" fmla="*/ 35 h 106"/>
              <a:gd name="T16" fmla="*/ 0 w 164"/>
              <a:gd name="T17" fmla="*/ 59 h 106"/>
              <a:gd name="T18" fmla="*/ 24 w 164"/>
              <a:gd name="T19" fmla="*/ 83 h 106"/>
              <a:gd name="T20" fmla="*/ 29 w 164"/>
              <a:gd name="T21" fmla="*/ 82 h 106"/>
              <a:gd name="T22" fmla="*/ 54 w 164"/>
              <a:gd name="T23" fmla="*/ 99 h 106"/>
              <a:gd name="T24" fmla="*/ 64 w 164"/>
              <a:gd name="T25" fmla="*/ 97 h 106"/>
              <a:gd name="T26" fmla="*/ 88 w 164"/>
              <a:gd name="T27" fmla="*/ 106 h 106"/>
              <a:gd name="T28" fmla="*/ 120 w 164"/>
              <a:gd name="T29" fmla="*/ 88 h 106"/>
              <a:gd name="T30" fmla="*/ 121 w 164"/>
              <a:gd name="T31" fmla="*/ 88 h 106"/>
              <a:gd name="T32" fmla="*/ 141 w 164"/>
              <a:gd name="T33" fmla="*/ 76 h 106"/>
              <a:gd name="T34" fmla="*/ 143 w 164"/>
              <a:gd name="T35" fmla="*/ 76 h 106"/>
              <a:gd name="T36" fmla="*/ 164 w 164"/>
              <a:gd name="T37" fmla="*/ 56 h 106"/>
              <a:gd name="T38" fmla="*/ 143 w 164"/>
              <a:gd name="T39" fmla="*/ 3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" h="106">
                <a:moveTo>
                  <a:pt x="143" y="35"/>
                </a:moveTo>
                <a:cubicBezTo>
                  <a:pt x="143" y="35"/>
                  <a:pt x="143" y="35"/>
                  <a:pt x="143" y="35"/>
                </a:cubicBezTo>
                <a:cubicBezTo>
                  <a:pt x="140" y="23"/>
                  <a:pt x="132" y="19"/>
                  <a:pt x="122" y="19"/>
                </a:cubicBezTo>
                <a:cubicBezTo>
                  <a:pt x="118" y="19"/>
                  <a:pt x="115" y="19"/>
                  <a:pt x="112" y="21"/>
                </a:cubicBezTo>
                <a:cubicBezTo>
                  <a:pt x="108" y="9"/>
                  <a:pt x="97" y="0"/>
                  <a:pt x="84" y="0"/>
                </a:cubicBezTo>
                <a:cubicBezTo>
                  <a:pt x="74" y="0"/>
                  <a:pt x="65" y="5"/>
                  <a:pt x="60" y="13"/>
                </a:cubicBezTo>
                <a:cubicBezTo>
                  <a:pt x="57" y="12"/>
                  <a:pt x="53" y="11"/>
                  <a:pt x="50" y="11"/>
                </a:cubicBezTo>
                <a:cubicBezTo>
                  <a:pt x="35" y="11"/>
                  <a:pt x="23" y="21"/>
                  <a:pt x="21" y="35"/>
                </a:cubicBezTo>
                <a:cubicBezTo>
                  <a:pt x="9" y="37"/>
                  <a:pt x="0" y="47"/>
                  <a:pt x="0" y="59"/>
                </a:cubicBezTo>
                <a:cubicBezTo>
                  <a:pt x="0" y="72"/>
                  <a:pt x="11" y="83"/>
                  <a:pt x="24" y="83"/>
                </a:cubicBezTo>
                <a:cubicBezTo>
                  <a:pt x="26" y="83"/>
                  <a:pt x="27" y="82"/>
                  <a:pt x="29" y="82"/>
                </a:cubicBezTo>
                <a:cubicBezTo>
                  <a:pt x="33" y="92"/>
                  <a:pt x="43" y="99"/>
                  <a:pt x="54" y="99"/>
                </a:cubicBezTo>
                <a:cubicBezTo>
                  <a:pt x="58" y="99"/>
                  <a:pt x="61" y="98"/>
                  <a:pt x="64" y="97"/>
                </a:cubicBezTo>
                <a:cubicBezTo>
                  <a:pt x="70" y="102"/>
                  <a:pt x="79" y="106"/>
                  <a:pt x="88" y="106"/>
                </a:cubicBezTo>
                <a:cubicBezTo>
                  <a:pt x="101" y="106"/>
                  <a:pt x="113" y="99"/>
                  <a:pt x="120" y="88"/>
                </a:cubicBezTo>
                <a:cubicBezTo>
                  <a:pt x="120" y="88"/>
                  <a:pt x="121" y="88"/>
                  <a:pt x="121" y="88"/>
                </a:cubicBezTo>
                <a:cubicBezTo>
                  <a:pt x="130" y="88"/>
                  <a:pt x="137" y="83"/>
                  <a:pt x="141" y="76"/>
                </a:cubicBezTo>
                <a:cubicBezTo>
                  <a:pt x="142" y="76"/>
                  <a:pt x="142" y="76"/>
                  <a:pt x="143" y="76"/>
                </a:cubicBezTo>
                <a:cubicBezTo>
                  <a:pt x="155" y="76"/>
                  <a:pt x="164" y="67"/>
                  <a:pt x="164" y="56"/>
                </a:cubicBezTo>
                <a:cubicBezTo>
                  <a:pt x="164" y="44"/>
                  <a:pt x="155" y="35"/>
                  <a:pt x="143" y="3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95625" y="5853113"/>
            <a:ext cx="269875" cy="173037"/>
          </a:xfrm>
          <a:custGeom>
            <a:avLst/>
            <a:gdLst>
              <a:gd name="T0" fmla="*/ 87 w 100"/>
              <a:gd name="T1" fmla="*/ 20 h 64"/>
              <a:gd name="T2" fmla="*/ 87 w 100"/>
              <a:gd name="T3" fmla="*/ 20 h 64"/>
              <a:gd name="T4" fmla="*/ 74 w 100"/>
              <a:gd name="T5" fmla="*/ 11 h 64"/>
              <a:gd name="T6" fmla="*/ 68 w 100"/>
              <a:gd name="T7" fmla="*/ 12 h 64"/>
              <a:gd name="T8" fmla="*/ 51 w 100"/>
              <a:gd name="T9" fmla="*/ 0 h 64"/>
              <a:gd name="T10" fmla="*/ 36 w 100"/>
              <a:gd name="T11" fmla="*/ 8 h 64"/>
              <a:gd name="T12" fmla="*/ 30 w 100"/>
              <a:gd name="T13" fmla="*/ 7 h 64"/>
              <a:gd name="T14" fmla="*/ 13 w 100"/>
              <a:gd name="T15" fmla="*/ 21 h 64"/>
              <a:gd name="T16" fmla="*/ 0 w 100"/>
              <a:gd name="T17" fmla="*/ 36 h 64"/>
              <a:gd name="T18" fmla="*/ 15 w 100"/>
              <a:gd name="T19" fmla="*/ 50 h 64"/>
              <a:gd name="T20" fmla="*/ 18 w 100"/>
              <a:gd name="T21" fmla="*/ 50 h 64"/>
              <a:gd name="T22" fmla="*/ 33 w 100"/>
              <a:gd name="T23" fmla="*/ 60 h 64"/>
              <a:gd name="T24" fmla="*/ 39 w 100"/>
              <a:gd name="T25" fmla="*/ 59 h 64"/>
              <a:gd name="T26" fmla="*/ 53 w 100"/>
              <a:gd name="T27" fmla="*/ 64 h 64"/>
              <a:gd name="T28" fmla="*/ 73 w 100"/>
              <a:gd name="T29" fmla="*/ 54 h 64"/>
              <a:gd name="T30" fmla="*/ 74 w 100"/>
              <a:gd name="T31" fmla="*/ 54 h 64"/>
              <a:gd name="T32" fmla="*/ 85 w 100"/>
              <a:gd name="T33" fmla="*/ 46 h 64"/>
              <a:gd name="T34" fmla="*/ 87 w 100"/>
              <a:gd name="T35" fmla="*/ 46 h 64"/>
              <a:gd name="T36" fmla="*/ 100 w 100"/>
              <a:gd name="T37" fmla="*/ 33 h 64"/>
              <a:gd name="T38" fmla="*/ 87 w 100"/>
              <a:gd name="T39" fmla="*/ 2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0" h="64">
                <a:moveTo>
                  <a:pt x="87" y="20"/>
                </a:moveTo>
                <a:cubicBezTo>
                  <a:pt x="87" y="20"/>
                  <a:pt x="87" y="20"/>
                  <a:pt x="87" y="20"/>
                </a:cubicBezTo>
                <a:cubicBezTo>
                  <a:pt x="85" y="16"/>
                  <a:pt x="80" y="11"/>
                  <a:pt x="74" y="11"/>
                </a:cubicBezTo>
                <a:cubicBezTo>
                  <a:pt x="72" y="11"/>
                  <a:pt x="70" y="11"/>
                  <a:pt x="68" y="12"/>
                </a:cubicBezTo>
                <a:cubicBezTo>
                  <a:pt x="65" y="5"/>
                  <a:pt x="59" y="0"/>
                  <a:pt x="51" y="0"/>
                </a:cubicBezTo>
                <a:cubicBezTo>
                  <a:pt x="45" y="0"/>
                  <a:pt x="39" y="3"/>
                  <a:pt x="36" y="8"/>
                </a:cubicBezTo>
                <a:cubicBezTo>
                  <a:pt x="34" y="7"/>
                  <a:pt x="32" y="7"/>
                  <a:pt x="30" y="7"/>
                </a:cubicBezTo>
                <a:cubicBezTo>
                  <a:pt x="21" y="7"/>
                  <a:pt x="14" y="13"/>
                  <a:pt x="13" y="21"/>
                </a:cubicBezTo>
                <a:cubicBezTo>
                  <a:pt x="6" y="22"/>
                  <a:pt x="0" y="28"/>
                  <a:pt x="0" y="36"/>
                </a:cubicBezTo>
                <a:cubicBezTo>
                  <a:pt x="0" y="44"/>
                  <a:pt x="7" y="50"/>
                  <a:pt x="15" y="50"/>
                </a:cubicBezTo>
                <a:cubicBezTo>
                  <a:pt x="16" y="50"/>
                  <a:pt x="17" y="50"/>
                  <a:pt x="18" y="50"/>
                </a:cubicBezTo>
                <a:cubicBezTo>
                  <a:pt x="20" y="56"/>
                  <a:pt x="26" y="60"/>
                  <a:pt x="33" y="60"/>
                </a:cubicBezTo>
                <a:cubicBezTo>
                  <a:pt x="35" y="60"/>
                  <a:pt x="37" y="59"/>
                  <a:pt x="39" y="59"/>
                </a:cubicBezTo>
                <a:cubicBezTo>
                  <a:pt x="43" y="62"/>
                  <a:pt x="48" y="64"/>
                  <a:pt x="53" y="64"/>
                </a:cubicBezTo>
                <a:cubicBezTo>
                  <a:pt x="61" y="64"/>
                  <a:pt x="69" y="60"/>
                  <a:pt x="73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9" y="54"/>
                  <a:pt x="83" y="51"/>
                  <a:pt x="85" y="46"/>
                </a:cubicBezTo>
                <a:cubicBezTo>
                  <a:pt x="86" y="46"/>
                  <a:pt x="86" y="46"/>
                  <a:pt x="87" y="46"/>
                </a:cubicBezTo>
                <a:cubicBezTo>
                  <a:pt x="94" y="46"/>
                  <a:pt x="100" y="40"/>
                  <a:pt x="100" y="33"/>
                </a:cubicBezTo>
                <a:cubicBezTo>
                  <a:pt x="100" y="26"/>
                  <a:pt x="94" y="20"/>
                  <a:pt x="87" y="2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2898775" y="620713"/>
            <a:ext cx="1196975" cy="458787"/>
          </a:xfrm>
          <a:custGeom>
            <a:avLst/>
            <a:gdLst>
              <a:gd name="T0" fmla="*/ 439 w 443"/>
              <a:gd name="T1" fmla="*/ 170 h 170"/>
              <a:gd name="T2" fmla="*/ 443 w 443"/>
              <a:gd name="T3" fmla="*/ 149 h 170"/>
              <a:gd name="T4" fmla="*/ 386 w 443"/>
              <a:gd name="T5" fmla="*/ 94 h 170"/>
              <a:gd name="T6" fmla="*/ 386 w 443"/>
              <a:gd name="T7" fmla="*/ 94 h 170"/>
              <a:gd name="T8" fmla="*/ 328 w 443"/>
              <a:gd name="T9" fmla="*/ 50 h 170"/>
              <a:gd name="T10" fmla="*/ 301 w 443"/>
              <a:gd name="T11" fmla="*/ 56 h 170"/>
              <a:gd name="T12" fmla="*/ 226 w 443"/>
              <a:gd name="T13" fmla="*/ 0 h 170"/>
              <a:gd name="T14" fmla="*/ 161 w 443"/>
              <a:gd name="T15" fmla="*/ 34 h 170"/>
              <a:gd name="T16" fmla="*/ 134 w 443"/>
              <a:gd name="T17" fmla="*/ 29 h 170"/>
              <a:gd name="T18" fmla="*/ 56 w 443"/>
              <a:gd name="T19" fmla="*/ 94 h 170"/>
              <a:gd name="T20" fmla="*/ 0 w 443"/>
              <a:gd name="T21" fmla="*/ 158 h 170"/>
              <a:gd name="T22" fmla="*/ 2 w 443"/>
              <a:gd name="T23" fmla="*/ 170 h 170"/>
              <a:gd name="T24" fmla="*/ 439 w 443"/>
              <a:gd name="T25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3" h="170">
                <a:moveTo>
                  <a:pt x="439" y="170"/>
                </a:moveTo>
                <a:cubicBezTo>
                  <a:pt x="441" y="164"/>
                  <a:pt x="443" y="157"/>
                  <a:pt x="443" y="149"/>
                </a:cubicBezTo>
                <a:cubicBezTo>
                  <a:pt x="443" y="118"/>
                  <a:pt x="417" y="94"/>
                  <a:pt x="386" y="94"/>
                </a:cubicBezTo>
                <a:cubicBezTo>
                  <a:pt x="386" y="94"/>
                  <a:pt x="386" y="94"/>
                  <a:pt x="386" y="94"/>
                </a:cubicBezTo>
                <a:cubicBezTo>
                  <a:pt x="378" y="66"/>
                  <a:pt x="355" y="50"/>
                  <a:pt x="328" y="50"/>
                </a:cubicBezTo>
                <a:cubicBezTo>
                  <a:pt x="319" y="50"/>
                  <a:pt x="309" y="52"/>
                  <a:pt x="301" y="56"/>
                </a:cubicBezTo>
                <a:cubicBezTo>
                  <a:pt x="291" y="24"/>
                  <a:pt x="261" y="0"/>
                  <a:pt x="226" y="0"/>
                </a:cubicBezTo>
                <a:cubicBezTo>
                  <a:pt x="199" y="0"/>
                  <a:pt x="175" y="13"/>
                  <a:pt x="161" y="34"/>
                </a:cubicBezTo>
                <a:cubicBezTo>
                  <a:pt x="152" y="31"/>
                  <a:pt x="144" y="29"/>
                  <a:pt x="134" y="29"/>
                </a:cubicBezTo>
                <a:cubicBezTo>
                  <a:pt x="96" y="29"/>
                  <a:pt x="63" y="57"/>
                  <a:pt x="56" y="94"/>
                </a:cubicBezTo>
                <a:cubicBezTo>
                  <a:pt x="25" y="98"/>
                  <a:pt x="0" y="125"/>
                  <a:pt x="0" y="158"/>
                </a:cubicBezTo>
                <a:cubicBezTo>
                  <a:pt x="0" y="162"/>
                  <a:pt x="1" y="166"/>
                  <a:pt x="2" y="170"/>
                </a:cubicBezTo>
                <a:lnTo>
                  <a:pt x="439" y="17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9239250" y="2468563"/>
            <a:ext cx="604838" cy="388937"/>
          </a:xfrm>
          <a:custGeom>
            <a:avLst/>
            <a:gdLst>
              <a:gd name="T0" fmla="*/ 195 w 224"/>
              <a:gd name="T1" fmla="*/ 47 h 144"/>
              <a:gd name="T2" fmla="*/ 195 w 224"/>
              <a:gd name="T3" fmla="*/ 47 h 144"/>
              <a:gd name="T4" fmla="*/ 166 w 224"/>
              <a:gd name="T5" fmla="*/ 25 h 144"/>
              <a:gd name="T6" fmla="*/ 152 w 224"/>
              <a:gd name="T7" fmla="*/ 28 h 144"/>
              <a:gd name="T8" fmla="*/ 114 w 224"/>
              <a:gd name="T9" fmla="*/ 0 h 144"/>
              <a:gd name="T10" fmla="*/ 81 w 224"/>
              <a:gd name="T11" fmla="*/ 18 h 144"/>
              <a:gd name="T12" fmla="*/ 68 w 224"/>
              <a:gd name="T13" fmla="*/ 15 h 144"/>
              <a:gd name="T14" fmla="*/ 29 w 224"/>
              <a:gd name="T15" fmla="*/ 48 h 144"/>
              <a:gd name="T16" fmla="*/ 0 w 224"/>
              <a:gd name="T17" fmla="*/ 80 h 144"/>
              <a:gd name="T18" fmla="*/ 33 w 224"/>
              <a:gd name="T19" fmla="*/ 113 h 144"/>
              <a:gd name="T20" fmla="*/ 40 w 224"/>
              <a:gd name="T21" fmla="*/ 112 h 144"/>
              <a:gd name="T22" fmla="*/ 74 w 224"/>
              <a:gd name="T23" fmla="*/ 134 h 144"/>
              <a:gd name="T24" fmla="*/ 87 w 224"/>
              <a:gd name="T25" fmla="*/ 132 h 144"/>
              <a:gd name="T26" fmla="*/ 120 w 224"/>
              <a:gd name="T27" fmla="*/ 144 h 144"/>
              <a:gd name="T28" fmla="*/ 163 w 224"/>
              <a:gd name="T29" fmla="*/ 121 h 144"/>
              <a:gd name="T30" fmla="*/ 165 w 224"/>
              <a:gd name="T31" fmla="*/ 121 h 144"/>
              <a:gd name="T32" fmla="*/ 192 w 224"/>
              <a:gd name="T33" fmla="*/ 104 h 144"/>
              <a:gd name="T34" fmla="*/ 195 w 224"/>
              <a:gd name="T35" fmla="*/ 104 h 144"/>
              <a:gd name="T36" fmla="*/ 224 w 224"/>
              <a:gd name="T37" fmla="*/ 76 h 144"/>
              <a:gd name="T38" fmla="*/ 195 w 224"/>
              <a:gd name="T39" fmla="*/ 4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4" h="144">
                <a:moveTo>
                  <a:pt x="195" y="47"/>
                </a:moveTo>
                <a:cubicBezTo>
                  <a:pt x="195" y="47"/>
                  <a:pt x="195" y="47"/>
                  <a:pt x="195" y="47"/>
                </a:cubicBezTo>
                <a:cubicBezTo>
                  <a:pt x="191" y="34"/>
                  <a:pt x="180" y="25"/>
                  <a:pt x="166" y="25"/>
                </a:cubicBezTo>
                <a:cubicBezTo>
                  <a:pt x="161" y="25"/>
                  <a:pt x="156" y="26"/>
                  <a:pt x="152" y="28"/>
                </a:cubicBezTo>
                <a:cubicBezTo>
                  <a:pt x="147" y="12"/>
                  <a:pt x="132" y="0"/>
                  <a:pt x="114" y="0"/>
                </a:cubicBezTo>
                <a:cubicBezTo>
                  <a:pt x="101" y="0"/>
                  <a:pt x="89" y="7"/>
                  <a:pt x="81" y="18"/>
                </a:cubicBezTo>
                <a:cubicBezTo>
                  <a:pt x="77" y="16"/>
                  <a:pt x="73" y="15"/>
                  <a:pt x="68" y="15"/>
                </a:cubicBezTo>
                <a:cubicBezTo>
                  <a:pt x="48" y="15"/>
                  <a:pt x="32" y="29"/>
                  <a:pt x="29" y="48"/>
                </a:cubicBezTo>
                <a:cubicBezTo>
                  <a:pt x="13" y="50"/>
                  <a:pt x="0" y="64"/>
                  <a:pt x="0" y="80"/>
                </a:cubicBezTo>
                <a:cubicBezTo>
                  <a:pt x="0" y="98"/>
                  <a:pt x="15" y="113"/>
                  <a:pt x="33" y="113"/>
                </a:cubicBezTo>
                <a:cubicBezTo>
                  <a:pt x="35" y="113"/>
                  <a:pt x="37" y="113"/>
                  <a:pt x="40" y="112"/>
                </a:cubicBezTo>
                <a:cubicBezTo>
                  <a:pt x="46" y="125"/>
                  <a:pt x="59" y="134"/>
                  <a:pt x="74" y="134"/>
                </a:cubicBezTo>
                <a:cubicBezTo>
                  <a:pt x="79" y="134"/>
                  <a:pt x="83" y="134"/>
                  <a:pt x="87" y="132"/>
                </a:cubicBezTo>
                <a:cubicBezTo>
                  <a:pt x="96" y="139"/>
                  <a:pt x="107" y="144"/>
                  <a:pt x="120" y="144"/>
                </a:cubicBezTo>
                <a:cubicBezTo>
                  <a:pt x="138" y="144"/>
                  <a:pt x="154" y="135"/>
                  <a:pt x="163" y="121"/>
                </a:cubicBezTo>
                <a:cubicBezTo>
                  <a:pt x="164" y="121"/>
                  <a:pt x="165" y="121"/>
                  <a:pt x="165" y="121"/>
                </a:cubicBezTo>
                <a:cubicBezTo>
                  <a:pt x="177" y="121"/>
                  <a:pt x="187" y="114"/>
                  <a:pt x="192" y="104"/>
                </a:cubicBezTo>
                <a:cubicBezTo>
                  <a:pt x="193" y="104"/>
                  <a:pt x="194" y="104"/>
                  <a:pt x="195" y="104"/>
                </a:cubicBezTo>
                <a:cubicBezTo>
                  <a:pt x="211" y="104"/>
                  <a:pt x="224" y="92"/>
                  <a:pt x="224" y="76"/>
                </a:cubicBezTo>
                <a:cubicBezTo>
                  <a:pt x="224" y="60"/>
                  <a:pt x="211" y="47"/>
                  <a:pt x="195" y="47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981450" y="493713"/>
            <a:ext cx="688975" cy="247650"/>
          </a:xfrm>
          <a:custGeom>
            <a:avLst/>
            <a:gdLst>
              <a:gd name="T0" fmla="*/ 254 w 255"/>
              <a:gd name="T1" fmla="*/ 92 h 92"/>
              <a:gd name="T2" fmla="*/ 255 w 255"/>
              <a:gd name="T3" fmla="*/ 86 h 92"/>
              <a:gd name="T4" fmla="*/ 222 w 255"/>
              <a:gd name="T5" fmla="*/ 54 h 92"/>
              <a:gd name="T6" fmla="*/ 222 w 255"/>
              <a:gd name="T7" fmla="*/ 54 h 92"/>
              <a:gd name="T8" fmla="*/ 189 w 255"/>
              <a:gd name="T9" fmla="*/ 29 h 92"/>
              <a:gd name="T10" fmla="*/ 173 w 255"/>
              <a:gd name="T11" fmla="*/ 32 h 92"/>
              <a:gd name="T12" fmla="*/ 130 w 255"/>
              <a:gd name="T13" fmla="*/ 0 h 92"/>
              <a:gd name="T14" fmla="*/ 92 w 255"/>
              <a:gd name="T15" fmla="*/ 20 h 92"/>
              <a:gd name="T16" fmla="*/ 77 w 255"/>
              <a:gd name="T17" fmla="*/ 17 h 92"/>
              <a:gd name="T18" fmla="*/ 32 w 255"/>
              <a:gd name="T19" fmla="*/ 54 h 92"/>
              <a:gd name="T20" fmla="*/ 0 w 255"/>
              <a:gd name="T21" fmla="*/ 91 h 92"/>
              <a:gd name="T22" fmla="*/ 0 w 255"/>
              <a:gd name="T23" fmla="*/ 92 h 92"/>
              <a:gd name="T24" fmla="*/ 254 w 255"/>
              <a:gd name="T25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92">
                <a:moveTo>
                  <a:pt x="254" y="92"/>
                </a:moveTo>
                <a:cubicBezTo>
                  <a:pt x="255" y="90"/>
                  <a:pt x="255" y="88"/>
                  <a:pt x="255" y="86"/>
                </a:cubicBezTo>
                <a:cubicBezTo>
                  <a:pt x="255" y="68"/>
                  <a:pt x="240" y="54"/>
                  <a:pt x="222" y="54"/>
                </a:cubicBezTo>
                <a:cubicBezTo>
                  <a:pt x="222" y="54"/>
                  <a:pt x="222" y="54"/>
                  <a:pt x="222" y="54"/>
                </a:cubicBezTo>
                <a:cubicBezTo>
                  <a:pt x="218" y="38"/>
                  <a:pt x="205" y="29"/>
                  <a:pt x="189" y="29"/>
                </a:cubicBezTo>
                <a:cubicBezTo>
                  <a:pt x="183" y="29"/>
                  <a:pt x="178" y="30"/>
                  <a:pt x="173" y="32"/>
                </a:cubicBezTo>
                <a:cubicBezTo>
                  <a:pt x="168" y="14"/>
                  <a:pt x="150" y="0"/>
                  <a:pt x="130" y="0"/>
                </a:cubicBezTo>
                <a:cubicBezTo>
                  <a:pt x="114" y="0"/>
                  <a:pt x="101" y="8"/>
                  <a:pt x="92" y="20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2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91"/>
                  <a:pt x="0" y="92"/>
                  <a:pt x="0" y="92"/>
                </a:cubicBezTo>
                <a:lnTo>
                  <a:pt x="254" y="9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7121525" y="1914525"/>
            <a:ext cx="688975" cy="247650"/>
          </a:xfrm>
          <a:custGeom>
            <a:avLst/>
            <a:gdLst>
              <a:gd name="T0" fmla="*/ 254 w 255"/>
              <a:gd name="T1" fmla="*/ 92 h 92"/>
              <a:gd name="T2" fmla="*/ 255 w 255"/>
              <a:gd name="T3" fmla="*/ 86 h 92"/>
              <a:gd name="T4" fmla="*/ 222 w 255"/>
              <a:gd name="T5" fmla="*/ 54 h 92"/>
              <a:gd name="T6" fmla="*/ 222 w 255"/>
              <a:gd name="T7" fmla="*/ 54 h 92"/>
              <a:gd name="T8" fmla="*/ 189 w 255"/>
              <a:gd name="T9" fmla="*/ 29 h 92"/>
              <a:gd name="T10" fmla="*/ 174 w 255"/>
              <a:gd name="T11" fmla="*/ 32 h 92"/>
              <a:gd name="T12" fmla="*/ 130 w 255"/>
              <a:gd name="T13" fmla="*/ 0 h 92"/>
              <a:gd name="T14" fmla="*/ 93 w 255"/>
              <a:gd name="T15" fmla="*/ 20 h 92"/>
              <a:gd name="T16" fmla="*/ 77 w 255"/>
              <a:gd name="T17" fmla="*/ 17 h 92"/>
              <a:gd name="T18" fmla="*/ 33 w 255"/>
              <a:gd name="T19" fmla="*/ 54 h 92"/>
              <a:gd name="T20" fmla="*/ 0 w 255"/>
              <a:gd name="T21" fmla="*/ 91 h 92"/>
              <a:gd name="T22" fmla="*/ 0 w 255"/>
              <a:gd name="T23" fmla="*/ 92 h 92"/>
              <a:gd name="T24" fmla="*/ 254 w 255"/>
              <a:gd name="T25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92">
                <a:moveTo>
                  <a:pt x="254" y="92"/>
                </a:moveTo>
                <a:cubicBezTo>
                  <a:pt x="255" y="90"/>
                  <a:pt x="255" y="88"/>
                  <a:pt x="255" y="86"/>
                </a:cubicBezTo>
                <a:cubicBezTo>
                  <a:pt x="255" y="68"/>
                  <a:pt x="240" y="54"/>
                  <a:pt x="222" y="54"/>
                </a:cubicBezTo>
                <a:cubicBezTo>
                  <a:pt x="222" y="54"/>
                  <a:pt x="222" y="54"/>
                  <a:pt x="222" y="54"/>
                </a:cubicBezTo>
                <a:cubicBezTo>
                  <a:pt x="218" y="38"/>
                  <a:pt x="205" y="29"/>
                  <a:pt x="189" y="29"/>
                </a:cubicBezTo>
                <a:cubicBezTo>
                  <a:pt x="184" y="29"/>
                  <a:pt x="178" y="30"/>
                  <a:pt x="174" y="32"/>
                </a:cubicBezTo>
                <a:cubicBezTo>
                  <a:pt x="168" y="14"/>
                  <a:pt x="150" y="0"/>
                  <a:pt x="130" y="0"/>
                </a:cubicBezTo>
                <a:cubicBezTo>
                  <a:pt x="114" y="0"/>
                  <a:pt x="101" y="8"/>
                  <a:pt x="93" y="20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3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92"/>
                  <a:pt x="0" y="92"/>
                  <a:pt x="0" y="92"/>
                </a:cubicBezTo>
                <a:lnTo>
                  <a:pt x="254" y="9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5491163" y="1292225"/>
            <a:ext cx="1304925" cy="587375"/>
          </a:xfrm>
          <a:custGeom>
            <a:avLst/>
            <a:gdLst>
              <a:gd name="T0" fmla="*/ 221 w 483"/>
              <a:gd name="T1" fmla="*/ 144 h 217"/>
              <a:gd name="T2" fmla="*/ 449 w 483"/>
              <a:gd name="T3" fmla="*/ 217 h 217"/>
              <a:gd name="T4" fmla="*/ 483 w 483"/>
              <a:gd name="T5" fmla="*/ 160 h 217"/>
              <a:gd name="T6" fmla="*/ 421 w 483"/>
              <a:gd name="T7" fmla="*/ 96 h 217"/>
              <a:gd name="T8" fmla="*/ 421 w 483"/>
              <a:gd name="T9" fmla="*/ 96 h 217"/>
              <a:gd name="T10" fmla="*/ 358 w 483"/>
              <a:gd name="T11" fmla="*/ 51 h 217"/>
              <a:gd name="T12" fmla="*/ 328 w 483"/>
              <a:gd name="T13" fmla="*/ 59 h 217"/>
              <a:gd name="T14" fmla="*/ 246 w 483"/>
              <a:gd name="T15" fmla="*/ 0 h 217"/>
              <a:gd name="T16" fmla="*/ 175 w 483"/>
              <a:gd name="T17" fmla="*/ 37 h 217"/>
              <a:gd name="T18" fmla="*/ 146 w 483"/>
              <a:gd name="T19" fmla="*/ 32 h 217"/>
              <a:gd name="T20" fmla="*/ 61 w 483"/>
              <a:gd name="T21" fmla="*/ 103 h 217"/>
              <a:gd name="T22" fmla="*/ 0 w 483"/>
              <a:gd name="T23" fmla="*/ 173 h 217"/>
              <a:gd name="T24" fmla="*/ 9 w 483"/>
              <a:gd name="T25" fmla="*/ 207 h 217"/>
              <a:gd name="T26" fmla="*/ 221 w 483"/>
              <a:gd name="T27" fmla="*/ 14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3" h="217">
                <a:moveTo>
                  <a:pt x="221" y="144"/>
                </a:moveTo>
                <a:cubicBezTo>
                  <a:pt x="305" y="144"/>
                  <a:pt x="384" y="171"/>
                  <a:pt x="449" y="217"/>
                </a:cubicBezTo>
                <a:cubicBezTo>
                  <a:pt x="469" y="206"/>
                  <a:pt x="483" y="184"/>
                  <a:pt x="483" y="160"/>
                </a:cubicBezTo>
                <a:cubicBezTo>
                  <a:pt x="483" y="126"/>
                  <a:pt x="455" y="96"/>
                  <a:pt x="421" y="96"/>
                </a:cubicBezTo>
                <a:cubicBezTo>
                  <a:pt x="421" y="96"/>
                  <a:pt x="421" y="96"/>
                  <a:pt x="421" y="96"/>
                </a:cubicBezTo>
                <a:cubicBezTo>
                  <a:pt x="413" y="72"/>
                  <a:pt x="388" y="51"/>
                  <a:pt x="358" y="51"/>
                </a:cubicBezTo>
                <a:cubicBezTo>
                  <a:pt x="347" y="51"/>
                  <a:pt x="337" y="55"/>
                  <a:pt x="328" y="59"/>
                </a:cubicBezTo>
                <a:cubicBezTo>
                  <a:pt x="317" y="24"/>
                  <a:pt x="285" y="0"/>
                  <a:pt x="246" y="0"/>
                </a:cubicBezTo>
                <a:cubicBezTo>
                  <a:pt x="216" y="0"/>
                  <a:pt x="190" y="14"/>
                  <a:pt x="175" y="37"/>
                </a:cubicBezTo>
                <a:cubicBezTo>
                  <a:pt x="166" y="34"/>
                  <a:pt x="156" y="32"/>
                  <a:pt x="146" y="32"/>
                </a:cubicBezTo>
                <a:cubicBezTo>
                  <a:pt x="104" y="32"/>
                  <a:pt x="68" y="63"/>
                  <a:pt x="61" y="103"/>
                </a:cubicBezTo>
                <a:cubicBezTo>
                  <a:pt x="26" y="107"/>
                  <a:pt x="0" y="137"/>
                  <a:pt x="0" y="173"/>
                </a:cubicBezTo>
                <a:cubicBezTo>
                  <a:pt x="0" y="185"/>
                  <a:pt x="3" y="197"/>
                  <a:pt x="9" y="207"/>
                </a:cubicBezTo>
                <a:cubicBezTo>
                  <a:pt x="71" y="166"/>
                  <a:pt x="144" y="144"/>
                  <a:pt x="221" y="14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7793038" y="4725988"/>
            <a:ext cx="850900" cy="290512"/>
          </a:xfrm>
          <a:custGeom>
            <a:avLst/>
            <a:gdLst>
              <a:gd name="T0" fmla="*/ 315 w 315"/>
              <a:gd name="T1" fmla="*/ 107 h 107"/>
              <a:gd name="T2" fmla="*/ 315 w 315"/>
              <a:gd name="T3" fmla="*/ 105 h 107"/>
              <a:gd name="T4" fmla="*/ 274 w 315"/>
              <a:gd name="T5" fmla="*/ 63 h 107"/>
              <a:gd name="T6" fmla="*/ 274 w 315"/>
              <a:gd name="T7" fmla="*/ 63 h 107"/>
              <a:gd name="T8" fmla="*/ 233 w 315"/>
              <a:gd name="T9" fmla="*/ 34 h 107"/>
              <a:gd name="T10" fmla="*/ 214 w 315"/>
              <a:gd name="T11" fmla="*/ 40 h 107"/>
              <a:gd name="T12" fmla="*/ 160 w 315"/>
              <a:gd name="T13" fmla="*/ 0 h 107"/>
              <a:gd name="T14" fmla="*/ 114 w 315"/>
              <a:gd name="T15" fmla="*/ 25 h 107"/>
              <a:gd name="T16" fmla="*/ 95 w 315"/>
              <a:gd name="T17" fmla="*/ 22 h 107"/>
              <a:gd name="T18" fmla="*/ 40 w 315"/>
              <a:gd name="T19" fmla="*/ 68 h 107"/>
              <a:gd name="T20" fmla="*/ 0 w 315"/>
              <a:gd name="T21" fmla="*/ 107 h 107"/>
              <a:gd name="T22" fmla="*/ 315 w 315"/>
              <a:gd name="T2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5" h="107">
                <a:moveTo>
                  <a:pt x="315" y="107"/>
                </a:moveTo>
                <a:cubicBezTo>
                  <a:pt x="315" y="107"/>
                  <a:pt x="315" y="106"/>
                  <a:pt x="315" y="105"/>
                </a:cubicBezTo>
                <a:cubicBezTo>
                  <a:pt x="315" y="83"/>
                  <a:pt x="297" y="63"/>
                  <a:pt x="274" y="63"/>
                </a:cubicBezTo>
                <a:cubicBezTo>
                  <a:pt x="274" y="63"/>
                  <a:pt x="274" y="63"/>
                  <a:pt x="274" y="63"/>
                </a:cubicBezTo>
                <a:cubicBezTo>
                  <a:pt x="269" y="48"/>
                  <a:pt x="253" y="34"/>
                  <a:pt x="233" y="34"/>
                </a:cubicBezTo>
                <a:cubicBezTo>
                  <a:pt x="227" y="34"/>
                  <a:pt x="220" y="37"/>
                  <a:pt x="214" y="40"/>
                </a:cubicBezTo>
                <a:cubicBezTo>
                  <a:pt x="207" y="17"/>
                  <a:pt x="186" y="0"/>
                  <a:pt x="160" y="0"/>
                </a:cubicBezTo>
                <a:cubicBezTo>
                  <a:pt x="141" y="0"/>
                  <a:pt x="124" y="10"/>
                  <a:pt x="114" y="25"/>
                </a:cubicBezTo>
                <a:cubicBezTo>
                  <a:pt x="108" y="23"/>
                  <a:pt x="102" y="22"/>
                  <a:pt x="95" y="22"/>
                </a:cubicBezTo>
                <a:cubicBezTo>
                  <a:pt x="67" y="22"/>
                  <a:pt x="44" y="42"/>
                  <a:pt x="40" y="68"/>
                </a:cubicBezTo>
                <a:cubicBezTo>
                  <a:pt x="19" y="71"/>
                  <a:pt x="3" y="87"/>
                  <a:pt x="0" y="107"/>
                </a:cubicBezTo>
                <a:lnTo>
                  <a:pt x="315" y="107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8007350" y="2527300"/>
            <a:ext cx="488950" cy="246062"/>
          </a:xfrm>
          <a:custGeom>
            <a:avLst/>
            <a:gdLst>
              <a:gd name="T0" fmla="*/ 51 w 181"/>
              <a:gd name="T1" fmla="*/ 91 h 91"/>
              <a:gd name="T2" fmla="*/ 181 w 181"/>
              <a:gd name="T3" fmla="*/ 91 h 91"/>
              <a:gd name="T4" fmla="*/ 181 w 181"/>
              <a:gd name="T5" fmla="*/ 86 h 91"/>
              <a:gd name="T6" fmla="*/ 148 w 181"/>
              <a:gd name="T7" fmla="*/ 55 h 91"/>
              <a:gd name="T8" fmla="*/ 148 w 181"/>
              <a:gd name="T9" fmla="*/ 55 h 91"/>
              <a:gd name="T10" fmla="*/ 115 w 181"/>
              <a:gd name="T11" fmla="*/ 29 h 91"/>
              <a:gd name="T12" fmla="*/ 100 w 181"/>
              <a:gd name="T13" fmla="*/ 32 h 91"/>
              <a:gd name="T14" fmla="*/ 56 w 181"/>
              <a:gd name="T15" fmla="*/ 0 h 91"/>
              <a:gd name="T16" fmla="*/ 19 w 181"/>
              <a:gd name="T17" fmla="*/ 19 h 91"/>
              <a:gd name="T18" fmla="*/ 4 w 181"/>
              <a:gd name="T19" fmla="*/ 16 h 91"/>
              <a:gd name="T20" fmla="*/ 0 w 181"/>
              <a:gd name="T21" fmla="*/ 16 h 91"/>
              <a:gd name="T22" fmla="*/ 51 w 181"/>
              <a:gd name="T23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1" h="91">
                <a:moveTo>
                  <a:pt x="51" y="91"/>
                </a:moveTo>
                <a:cubicBezTo>
                  <a:pt x="181" y="91"/>
                  <a:pt x="181" y="91"/>
                  <a:pt x="181" y="91"/>
                </a:cubicBezTo>
                <a:cubicBezTo>
                  <a:pt x="181" y="91"/>
                  <a:pt x="181" y="88"/>
                  <a:pt x="181" y="86"/>
                </a:cubicBezTo>
                <a:cubicBezTo>
                  <a:pt x="181" y="68"/>
                  <a:pt x="167" y="55"/>
                  <a:pt x="148" y="55"/>
                </a:cubicBezTo>
                <a:cubicBezTo>
                  <a:pt x="148" y="55"/>
                  <a:pt x="148" y="55"/>
                  <a:pt x="148" y="55"/>
                </a:cubicBezTo>
                <a:cubicBezTo>
                  <a:pt x="144" y="39"/>
                  <a:pt x="131" y="29"/>
                  <a:pt x="115" y="29"/>
                </a:cubicBezTo>
                <a:cubicBezTo>
                  <a:pt x="110" y="29"/>
                  <a:pt x="105" y="30"/>
                  <a:pt x="100" y="32"/>
                </a:cubicBezTo>
                <a:cubicBezTo>
                  <a:pt x="94" y="13"/>
                  <a:pt x="77" y="0"/>
                  <a:pt x="56" y="0"/>
                </a:cubicBezTo>
                <a:cubicBezTo>
                  <a:pt x="41" y="0"/>
                  <a:pt x="27" y="7"/>
                  <a:pt x="19" y="19"/>
                </a:cubicBezTo>
                <a:cubicBezTo>
                  <a:pt x="14" y="17"/>
                  <a:pt x="9" y="16"/>
                  <a:pt x="4" y="16"/>
                </a:cubicBezTo>
                <a:cubicBezTo>
                  <a:pt x="2" y="16"/>
                  <a:pt x="1" y="16"/>
                  <a:pt x="0" y="16"/>
                </a:cubicBezTo>
                <a:cubicBezTo>
                  <a:pt x="20" y="39"/>
                  <a:pt x="38" y="63"/>
                  <a:pt x="51" y="9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8709025" y="3097213"/>
            <a:ext cx="454025" cy="627062"/>
          </a:xfrm>
          <a:custGeom>
            <a:avLst/>
            <a:gdLst>
              <a:gd name="T0" fmla="*/ 119 w 168"/>
              <a:gd name="T1" fmla="*/ 92 h 232"/>
              <a:gd name="T2" fmla="*/ 119 w 168"/>
              <a:gd name="T3" fmla="*/ 92 h 232"/>
              <a:gd name="T4" fmla="*/ 70 w 168"/>
              <a:gd name="T5" fmla="*/ 47 h 232"/>
              <a:gd name="T6" fmla="*/ 47 w 168"/>
              <a:gd name="T7" fmla="*/ 53 h 232"/>
              <a:gd name="T8" fmla="*/ 0 w 168"/>
              <a:gd name="T9" fmla="*/ 0 h 232"/>
              <a:gd name="T10" fmla="*/ 80 w 168"/>
              <a:gd name="T11" fmla="*/ 198 h 232"/>
              <a:gd name="T12" fmla="*/ 78 w 168"/>
              <a:gd name="T13" fmla="*/ 232 h 232"/>
              <a:gd name="T14" fmla="*/ 113 w 168"/>
              <a:gd name="T15" fmla="*/ 200 h 232"/>
              <a:gd name="T16" fmla="*/ 119 w 168"/>
              <a:gd name="T17" fmla="*/ 200 h 232"/>
              <a:gd name="T18" fmla="*/ 168 w 168"/>
              <a:gd name="T19" fmla="*/ 146 h 232"/>
              <a:gd name="T20" fmla="*/ 119 w 168"/>
              <a:gd name="T21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232">
                <a:moveTo>
                  <a:pt x="119" y="92"/>
                </a:moveTo>
                <a:cubicBezTo>
                  <a:pt x="119" y="92"/>
                  <a:pt x="119" y="92"/>
                  <a:pt x="119" y="92"/>
                </a:cubicBezTo>
                <a:cubicBezTo>
                  <a:pt x="113" y="56"/>
                  <a:pt x="93" y="47"/>
                  <a:pt x="70" y="47"/>
                </a:cubicBezTo>
                <a:cubicBezTo>
                  <a:pt x="62" y="47"/>
                  <a:pt x="54" y="48"/>
                  <a:pt x="47" y="53"/>
                </a:cubicBezTo>
                <a:cubicBezTo>
                  <a:pt x="40" y="27"/>
                  <a:pt x="22" y="7"/>
                  <a:pt x="0" y="0"/>
                </a:cubicBezTo>
                <a:cubicBezTo>
                  <a:pt x="50" y="51"/>
                  <a:pt x="80" y="121"/>
                  <a:pt x="80" y="198"/>
                </a:cubicBezTo>
                <a:cubicBezTo>
                  <a:pt x="80" y="209"/>
                  <a:pt x="80" y="221"/>
                  <a:pt x="78" y="232"/>
                </a:cubicBezTo>
                <a:cubicBezTo>
                  <a:pt x="94" y="228"/>
                  <a:pt x="107" y="216"/>
                  <a:pt x="113" y="200"/>
                </a:cubicBezTo>
                <a:cubicBezTo>
                  <a:pt x="115" y="200"/>
                  <a:pt x="117" y="200"/>
                  <a:pt x="119" y="200"/>
                </a:cubicBezTo>
                <a:cubicBezTo>
                  <a:pt x="146" y="200"/>
                  <a:pt x="168" y="177"/>
                  <a:pt x="168" y="146"/>
                </a:cubicBezTo>
                <a:cubicBezTo>
                  <a:pt x="168" y="115"/>
                  <a:pt x="146" y="92"/>
                  <a:pt x="119" y="9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8004175" y="3935413"/>
            <a:ext cx="1354138" cy="812800"/>
          </a:xfrm>
          <a:custGeom>
            <a:avLst/>
            <a:gdLst>
              <a:gd name="T0" fmla="*/ 428 w 501"/>
              <a:gd name="T1" fmla="*/ 54 h 301"/>
              <a:gd name="T2" fmla="*/ 428 w 501"/>
              <a:gd name="T3" fmla="*/ 54 h 301"/>
              <a:gd name="T4" fmla="*/ 355 w 501"/>
              <a:gd name="T5" fmla="*/ 0 h 301"/>
              <a:gd name="T6" fmla="*/ 321 w 501"/>
              <a:gd name="T7" fmla="*/ 9 h 301"/>
              <a:gd name="T8" fmla="*/ 318 w 501"/>
              <a:gd name="T9" fmla="*/ 1 h 301"/>
              <a:gd name="T10" fmla="*/ 56 w 501"/>
              <a:gd name="T11" fmla="*/ 173 h 301"/>
              <a:gd name="T12" fmla="*/ 30 w 501"/>
              <a:gd name="T13" fmla="*/ 172 h 301"/>
              <a:gd name="T14" fmla="*/ 0 w 501"/>
              <a:gd name="T15" fmla="*/ 220 h 301"/>
              <a:gd name="T16" fmla="*/ 20 w 501"/>
              <a:gd name="T17" fmla="*/ 222 h 301"/>
              <a:gd name="T18" fmla="*/ 36 w 501"/>
              <a:gd name="T19" fmla="*/ 221 h 301"/>
              <a:gd name="T20" fmla="*/ 123 w 501"/>
              <a:gd name="T21" fmla="*/ 277 h 301"/>
              <a:gd name="T22" fmla="*/ 156 w 501"/>
              <a:gd name="T23" fmla="*/ 271 h 301"/>
              <a:gd name="T24" fmla="*/ 239 w 501"/>
              <a:gd name="T25" fmla="*/ 301 h 301"/>
              <a:gd name="T26" fmla="*/ 348 w 501"/>
              <a:gd name="T27" fmla="*/ 242 h 301"/>
              <a:gd name="T28" fmla="*/ 354 w 501"/>
              <a:gd name="T29" fmla="*/ 242 h 301"/>
              <a:gd name="T30" fmla="*/ 419 w 501"/>
              <a:gd name="T31" fmla="*/ 200 h 301"/>
              <a:gd name="T32" fmla="*/ 428 w 501"/>
              <a:gd name="T33" fmla="*/ 201 h 301"/>
              <a:gd name="T34" fmla="*/ 501 w 501"/>
              <a:gd name="T35" fmla="*/ 127 h 301"/>
              <a:gd name="T36" fmla="*/ 428 w 501"/>
              <a:gd name="T37" fmla="*/ 54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1" h="301">
                <a:moveTo>
                  <a:pt x="428" y="54"/>
                </a:moveTo>
                <a:cubicBezTo>
                  <a:pt x="428" y="54"/>
                  <a:pt x="428" y="54"/>
                  <a:pt x="428" y="54"/>
                </a:cubicBezTo>
                <a:cubicBezTo>
                  <a:pt x="419" y="22"/>
                  <a:pt x="390" y="0"/>
                  <a:pt x="355" y="0"/>
                </a:cubicBezTo>
                <a:cubicBezTo>
                  <a:pt x="343" y="0"/>
                  <a:pt x="331" y="4"/>
                  <a:pt x="321" y="9"/>
                </a:cubicBezTo>
                <a:cubicBezTo>
                  <a:pt x="320" y="6"/>
                  <a:pt x="319" y="4"/>
                  <a:pt x="318" y="1"/>
                </a:cubicBezTo>
                <a:cubicBezTo>
                  <a:pt x="274" y="102"/>
                  <a:pt x="173" y="173"/>
                  <a:pt x="56" y="173"/>
                </a:cubicBezTo>
                <a:cubicBezTo>
                  <a:pt x="48" y="173"/>
                  <a:pt x="39" y="173"/>
                  <a:pt x="30" y="172"/>
                </a:cubicBezTo>
                <a:cubicBezTo>
                  <a:pt x="22" y="189"/>
                  <a:pt x="12" y="205"/>
                  <a:pt x="0" y="220"/>
                </a:cubicBezTo>
                <a:cubicBezTo>
                  <a:pt x="6" y="222"/>
                  <a:pt x="13" y="222"/>
                  <a:pt x="20" y="222"/>
                </a:cubicBezTo>
                <a:cubicBezTo>
                  <a:pt x="25" y="222"/>
                  <a:pt x="31" y="222"/>
                  <a:pt x="36" y="221"/>
                </a:cubicBezTo>
                <a:cubicBezTo>
                  <a:pt x="51" y="254"/>
                  <a:pt x="85" y="277"/>
                  <a:pt x="123" y="277"/>
                </a:cubicBezTo>
                <a:cubicBezTo>
                  <a:pt x="135" y="277"/>
                  <a:pt x="146" y="275"/>
                  <a:pt x="156" y="271"/>
                </a:cubicBezTo>
                <a:cubicBezTo>
                  <a:pt x="179" y="290"/>
                  <a:pt x="207" y="301"/>
                  <a:pt x="239" y="301"/>
                </a:cubicBezTo>
                <a:cubicBezTo>
                  <a:pt x="285" y="301"/>
                  <a:pt x="325" y="277"/>
                  <a:pt x="348" y="242"/>
                </a:cubicBezTo>
                <a:cubicBezTo>
                  <a:pt x="350" y="242"/>
                  <a:pt x="352" y="242"/>
                  <a:pt x="354" y="242"/>
                </a:cubicBezTo>
                <a:cubicBezTo>
                  <a:pt x="383" y="242"/>
                  <a:pt x="408" y="225"/>
                  <a:pt x="419" y="200"/>
                </a:cubicBezTo>
                <a:cubicBezTo>
                  <a:pt x="422" y="201"/>
                  <a:pt x="425" y="201"/>
                  <a:pt x="428" y="201"/>
                </a:cubicBezTo>
                <a:cubicBezTo>
                  <a:pt x="468" y="201"/>
                  <a:pt x="501" y="168"/>
                  <a:pt x="501" y="127"/>
                </a:cubicBezTo>
                <a:cubicBezTo>
                  <a:pt x="501" y="87"/>
                  <a:pt x="468" y="54"/>
                  <a:pt x="428" y="5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5108575" y="5124450"/>
            <a:ext cx="677863" cy="358775"/>
          </a:xfrm>
          <a:custGeom>
            <a:avLst/>
            <a:gdLst>
              <a:gd name="T0" fmla="*/ 104 w 251"/>
              <a:gd name="T1" fmla="*/ 0 h 133"/>
              <a:gd name="T2" fmla="*/ 2 w 251"/>
              <a:gd name="T3" fmla="*/ 19 h 133"/>
              <a:gd name="T4" fmla="*/ 0 w 251"/>
              <a:gd name="T5" fmla="*/ 35 h 133"/>
              <a:gd name="T6" fmla="*/ 44 w 251"/>
              <a:gd name="T7" fmla="*/ 85 h 133"/>
              <a:gd name="T8" fmla="*/ 53 w 251"/>
              <a:gd name="T9" fmla="*/ 84 h 133"/>
              <a:gd name="T10" fmla="*/ 99 w 251"/>
              <a:gd name="T11" fmla="*/ 118 h 133"/>
              <a:gd name="T12" fmla="*/ 116 w 251"/>
              <a:gd name="T13" fmla="*/ 115 h 133"/>
              <a:gd name="T14" fmla="*/ 160 w 251"/>
              <a:gd name="T15" fmla="*/ 133 h 133"/>
              <a:gd name="T16" fmla="*/ 218 w 251"/>
              <a:gd name="T17" fmla="*/ 97 h 133"/>
              <a:gd name="T18" fmla="*/ 221 w 251"/>
              <a:gd name="T19" fmla="*/ 97 h 133"/>
              <a:gd name="T20" fmla="*/ 251 w 251"/>
              <a:gd name="T21" fmla="*/ 81 h 133"/>
              <a:gd name="T22" fmla="*/ 104 w 251"/>
              <a:gd name="T2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1" h="133">
                <a:moveTo>
                  <a:pt x="104" y="0"/>
                </a:moveTo>
                <a:cubicBezTo>
                  <a:pt x="71" y="11"/>
                  <a:pt x="37" y="17"/>
                  <a:pt x="2" y="19"/>
                </a:cubicBezTo>
                <a:cubicBezTo>
                  <a:pt x="1" y="24"/>
                  <a:pt x="0" y="29"/>
                  <a:pt x="0" y="35"/>
                </a:cubicBezTo>
                <a:cubicBezTo>
                  <a:pt x="0" y="62"/>
                  <a:pt x="20" y="85"/>
                  <a:pt x="44" y="85"/>
                </a:cubicBezTo>
                <a:cubicBezTo>
                  <a:pt x="47" y="85"/>
                  <a:pt x="50" y="85"/>
                  <a:pt x="53" y="84"/>
                </a:cubicBezTo>
                <a:cubicBezTo>
                  <a:pt x="61" y="104"/>
                  <a:pt x="78" y="118"/>
                  <a:pt x="99" y="118"/>
                </a:cubicBezTo>
                <a:cubicBezTo>
                  <a:pt x="105" y="118"/>
                  <a:pt x="111" y="117"/>
                  <a:pt x="116" y="115"/>
                </a:cubicBezTo>
                <a:cubicBezTo>
                  <a:pt x="128" y="126"/>
                  <a:pt x="143" y="133"/>
                  <a:pt x="160" y="133"/>
                </a:cubicBezTo>
                <a:cubicBezTo>
                  <a:pt x="184" y="133"/>
                  <a:pt x="206" y="119"/>
                  <a:pt x="218" y="97"/>
                </a:cubicBezTo>
                <a:cubicBezTo>
                  <a:pt x="219" y="97"/>
                  <a:pt x="220" y="97"/>
                  <a:pt x="221" y="97"/>
                </a:cubicBezTo>
                <a:cubicBezTo>
                  <a:pt x="233" y="97"/>
                  <a:pt x="244" y="91"/>
                  <a:pt x="251" y="81"/>
                </a:cubicBezTo>
                <a:cubicBezTo>
                  <a:pt x="198" y="62"/>
                  <a:pt x="148" y="35"/>
                  <a:pt x="104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4203700" y="4837113"/>
            <a:ext cx="1212850" cy="554037"/>
          </a:xfrm>
          <a:custGeom>
            <a:avLst/>
            <a:gdLst>
              <a:gd name="T0" fmla="*/ 439 w 449"/>
              <a:gd name="T1" fmla="*/ 106 h 205"/>
              <a:gd name="T2" fmla="*/ 319 w 449"/>
              <a:gd name="T3" fmla="*/ 125 h 205"/>
              <a:gd name="T4" fmla="*/ 41 w 449"/>
              <a:gd name="T5" fmla="*/ 0 h 205"/>
              <a:gd name="T6" fmla="*/ 0 w 449"/>
              <a:gd name="T7" fmla="*/ 65 h 205"/>
              <a:gd name="T8" fmla="*/ 72 w 449"/>
              <a:gd name="T9" fmla="*/ 137 h 205"/>
              <a:gd name="T10" fmla="*/ 87 w 449"/>
              <a:gd name="T11" fmla="*/ 135 h 205"/>
              <a:gd name="T12" fmla="*/ 163 w 449"/>
              <a:gd name="T13" fmla="*/ 184 h 205"/>
              <a:gd name="T14" fmla="*/ 191 w 449"/>
              <a:gd name="T15" fmla="*/ 179 h 205"/>
              <a:gd name="T16" fmla="*/ 263 w 449"/>
              <a:gd name="T17" fmla="*/ 205 h 205"/>
              <a:gd name="T18" fmla="*/ 359 w 449"/>
              <a:gd name="T19" fmla="*/ 154 h 205"/>
              <a:gd name="T20" fmla="*/ 363 w 449"/>
              <a:gd name="T21" fmla="*/ 154 h 205"/>
              <a:gd name="T22" fmla="*/ 421 w 449"/>
              <a:gd name="T23" fmla="*/ 117 h 205"/>
              <a:gd name="T24" fmla="*/ 428 w 449"/>
              <a:gd name="T25" fmla="*/ 118 h 205"/>
              <a:gd name="T26" fmla="*/ 449 w 449"/>
              <a:gd name="T27" fmla="*/ 114 h 205"/>
              <a:gd name="T28" fmla="*/ 439 w 449"/>
              <a:gd name="T29" fmla="*/ 106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9" h="205">
                <a:moveTo>
                  <a:pt x="439" y="106"/>
                </a:moveTo>
                <a:cubicBezTo>
                  <a:pt x="400" y="119"/>
                  <a:pt x="360" y="125"/>
                  <a:pt x="319" y="125"/>
                </a:cubicBezTo>
                <a:cubicBezTo>
                  <a:pt x="211" y="125"/>
                  <a:pt x="110" y="79"/>
                  <a:pt x="41" y="0"/>
                </a:cubicBezTo>
                <a:cubicBezTo>
                  <a:pt x="17" y="12"/>
                  <a:pt x="0" y="36"/>
                  <a:pt x="0" y="65"/>
                </a:cubicBezTo>
                <a:cubicBezTo>
                  <a:pt x="0" y="104"/>
                  <a:pt x="32" y="137"/>
                  <a:pt x="72" y="137"/>
                </a:cubicBezTo>
                <a:cubicBezTo>
                  <a:pt x="77" y="137"/>
                  <a:pt x="82" y="136"/>
                  <a:pt x="87" y="135"/>
                </a:cubicBezTo>
                <a:cubicBezTo>
                  <a:pt x="100" y="164"/>
                  <a:pt x="129" y="184"/>
                  <a:pt x="163" y="184"/>
                </a:cubicBezTo>
                <a:cubicBezTo>
                  <a:pt x="173" y="184"/>
                  <a:pt x="182" y="182"/>
                  <a:pt x="191" y="179"/>
                </a:cubicBezTo>
                <a:cubicBezTo>
                  <a:pt x="211" y="195"/>
                  <a:pt x="236" y="205"/>
                  <a:pt x="263" y="205"/>
                </a:cubicBezTo>
                <a:cubicBezTo>
                  <a:pt x="303" y="205"/>
                  <a:pt x="338" y="184"/>
                  <a:pt x="359" y="154"/>
                </a:cubicBezTo>
                <a:cubicBezTo>
                  <a:pt x="360" y="154"/>
                  <a:pt x="362" y="154"/>
                  <a:pt x="363" y="154"/>
                </a:cubicBezTo>
                <a:cubicBezTo>
                  <a:pt x="389" y="154"/>
                  <a:pt x="411" y="139"/>
                  <a:pt x="421" y="117"/>
                </a:cubicBezTo>
                <a:cubicBezTo>
                  <a:pt x="423" y="117"/>
                  <a:pt x="426" y="118"/>
                  <a:pt x="428" y="118"/>
                </a:cubicBezTo>
                <a:cubicBezTo>
                  <a:pt x="436" y="118"/>
                  <a:pt x="443" y="116"/>
                  <a:pt x="449" y="114"/>
                </a:cubicBezTo>
                <a:cubicBezTo>
                  <a:pt x="446" y="111"/>
                  <a:pt x="442" y="108"/>
                  <a:pt x="439" y="106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808413" y="4605338"/>
            <a:ext cx="804863" cy="477837"/>
          </a:xfrm>
          <a:custGeom>
            <a:avLst/>
            <a:gdLst>
              <a:gd name="T0" fmla="*/ 130 w 298"/>
              <a:gd name="T1" fmla="*/ 2 h 177"/>
              <a:gd name="T2" fmla="*/ 75 w 298"/>
              <a:gd name="T3" fmla="*/ 7 h 177"/>
              <a:gd name="T4" fmla="*/ 10 w 298"/>
              <a:gd name="T5" fmla="*/ 0 h 177"/>
              <a:gd name="T6" fmla="*/ 0 w 298"/>
              <a:gd name="T7" fmla="*/ 37 h 177"/>
              <a:gd name="T8" fmla="*/ 72 w 298"/>
              <a:gd name="T9" fmla="*/ 109 h 177"/>
              <a:gd name="T10" fmla="*/ 87 w 298"/>
              <a:gd name="T11" fmla="*/ 107 h 177"/>
              <a:gd name="T12" fmla="*/ 163 w 298"/>
              <a:gd name="T13" fmla="*/ 156 h 177"/>
              <a:gd name="T14" fmla="*/ 191 w 298"/>
              <a:gd name="T15" fmla="*/ 151 h 177"/>
              <a:gd name="T16" fmla="*/ 263 w 298"/>
              <a:gd name="T17" fmla="*/ 177 h 177"/>
              <a:gd name="T18" fmla="*/ 298 w 298"/>
              <a:gd name="T19" fmla="*/ 172 h 177"/>
              <a:gd name="T20" fmla="*/ 130 w 298"/>
              <a:gd name="T21" fmla="*/ 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8" h="177">
                <a:moveTo>
                  <a:pt x="130" y="2"/>
                </a:moveTo>
                <a:cubicBezTo>
                  <a:pt x="112" y="5"/>
                  <a:pt x="94" y="7"/>
                  <a:pt x="75" y="7"/>
                </a:cubicBezTo>
                <a:cubicBezTo>
                  <a:pt x="53" y="7"/>
                  <a:pt x="31" y="5"/>
                  <a:pt x="10" y="0"/>
                </a:cubicBezTo>
                <a:cubicBezTo>
                  <a:pt x="4" y="11"/>
                  <a:pt x="0" y="24"/>
                  <a:pt x="0" y="37"/>
                </a:cubicBezTo>
                <a:cubicBezTo>
                  <a:pt x="0" y="76"/>
                  <a:pt x="32" y="109"/>
                  <a:pt x="72" y="109"/>
                </a:cubicBezTo>
                <a:cubicBezTo>
                  <a:pt x="77" y="109"/>
                  <a:pt x="82" y="108"/>
                  <a:pt x="87" y="107"/>
                </a:cubicBezTo>
                <a:cubicBezTo>
                  <a:pt x="100" y="136"/>
                  <a:pt x="129" y="156"/>
                  <a:pt x="163" y="156"/>
                </a:cubicBezTo>
                <a:cubicBezTo>
                  <a:pt x="173" y="156"/>
                  <a:pt x="182" y="154"/>
                  <a:pt x="191" y="151"/>
                </a:cubicBezTo>
                <a:cubicBezTo>
                  <a:pt x="211" y="167"/>
                  <a:pt x="236" y="177"/>
                  <a:pt x="263" y="177"/>
                </a:cubicBezTo>
                <a:cubicBezTo>
                  <a:pt x="275" y="177"/>
                  <a:pt x="287" y="175"/>
                  <a:pt x="298" y="172"/>
                </a:cubicBezTo>
                <a:cubicBezTo>
                  <a:pt x="226" y="135"/>
                  <a:pt x="167" y="77"/>
                  <a:pt x="130" y="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2819400" y="3729038"/>
            <a:ext cx="1162050" cy="949325"/>
          </a:xfrm>
          <a:custGeom>
            <a:avLst/>
            <a:gdLst>
              <a:gd name="T0" fmla="*/ 121 w 430"/>
              <a:gd name="T1" fmla="*/ 11 h 351"/>
              <a:gd name="T2" fmla="*/ 121 w 430"/>
              <a:gd name="T3" fmla="*/ 0 h 351"/>
              <a:gd name="T4" fmla="*/ 84 w 430"/>
              <a:gd name="T5" fmla="*/ 66 h 351"/>
              <a:gd name="T6" fmla="*/ 0 w 430"/>
              <a:gd name="T7" fmla="*/ 162 h 351"/>
              <a:gd name="T8" fmla="*/ 97 w 430"/>
              <a:gd name="T9" fmla="*/ 258 h 351"/>
              <a:gd name="T10" fmla="*/ 116 w 430"/>
              <a:gd name="T11" fmla="*/ 256 h 351"/>
              <a:gd name="T12" fmla="*/ 219 w 430"/>
              <a:gd name="T13" fmla="*/ 322 h 351"/>
              <a:gd name="T14" fmla="*/ 257 w 430"/>
              <a:gd name="T15" fmla="*/ 316 h 351"/>
              <a:gd name="T16" fmla="*/ 355 w 430"/>
              <a:gd name="T17" fmla="*/ 351 h 351"/>
              <a:gd name="T18" fmla="*/ 430 w 430"/>
              <a:gd name="T19" fmla="*/ 331 h 351"/>
              <a:gd name="T20" fmla="*/ 121 w 430"/>
              <a:gd name="T21" fmla="*/ 1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0" h="351">
                <a:moveTo>
                  <a:pt x="121" y="11"/>
                </a:moveTo>
                <a:cubicBezTo>
                  <a:pt x="121" y="7"/>
                  <a:pt x="121" y="4"/>
                  <a:pt x="121" y="0"/>
                </a:cubicBezTo>
                <a:cubicBezTo>
                  <a:pt x="102" y="17"/>
                  <a:pt x="89" y="40"/>
                  <a:pt x="84" y="66"/>
                </a:cubicBezTo>
                <a:cubicBezTo>
                  <a:pt x="37" y="72"/>
                  <a:pt x="0" y="113"/>
                  <a:pt x="0" y="162"/>
                </a:cubicBezTo>
                <a:cubicBezTo>
                  <a:pt x="0" y="215"/>
                  <a:pt x="44" y="258"/>
                  <a:pt x="97" y="258"/>
                </a:cubicBezTo>
                <a:cubicBezTo>
                  <a:pt x="104" y="258"/>
                  <a:pt x="110" y="258"/>
                  <a:pt x="116" y="256"/>
                </a:cubicBezTo>
                <a:cubicBezTo>
                  <a:pt x="134" y="295"/>
                  <a:pt x="173" y="322"/>
                  <a:pt x="219" y="322"/>
                </a:cubicBezTo>
                <a:cubicBezTo>
                  <a:pt x="232" y="322"/>
                  <a:pt x="245" y="320"/>
                  <a:pt x="257" y="316"/>
                </a:cubicBezTo>
                <a:cubicBezTo>
                  <a:pt x="284" y="338"/>
                  <a:pt x="318" y="351"/>
                  <a:pt x="355" y="351"/>
                </a:cubicBezTo>
                <a:cubicBezTo>
                  <a:pt x="382" y="351"/>
                  <a:pt x="408" y="343"/>
                  <a:pt x="430" y="331"/>
                </a:cubicBezTo>
                <a:cubicBezTo>
                  <a:pt x="259" y="325"/>
                  <a:pt x="121" y="184"/>
                  <a:pt x="121" y="11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3824288" y="2905125"/>
            <a:ext cx="44450" cy="9525"/>
          </a:xfrm>
          <a:custGeom>
            <a:avLst/>
            <a:gdLst>
              <a:gd name="T0" fmla="*/ 16 w 16"/>
              <a:gd name="T1" fmla="*/ 0 h 3"/>
              <a:gd name="T2" fmla="*/ 0 w 16"/>
              <a:gd name="T3" fmla="*/ 3 h 3"/>
              <a:gd name="T4" fmla="*/ 16 w 16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3">
                <a:moveTo>
                  <a:pt x="16" y="0"/>
                </a:moveTo>
                <a:cubicBezTo>
                  <a:pt x="10" y="0"/>
                  <a:pt x="5" y="1"/>
                  <a:pt x="0" y="3"/>
                </a:cubicBezTo>
                <a:cubicBezTo>
                  <a:pt x="5" y="2"/>
                  <a:pt x="11" y="1"/>
                  <a:pt x="16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23"/>
          <p:cNvSpPr>
            <a:spLocks noEditPoints="1"/>
          </p:cNvSpPr>
          <p:nvPr/>
        </p:nvSpPr>
        <p:spPr bwMode="auto">
          <a:xfrm>
            <a:off x="2679700" y="2649538"/>
            <a:ext cx="1109663" cy="1320800"/>
          </a:xfrm>
          <a:custGeom>
            <a:avLst/>
            <a:gdLst>
              <a:gd name="T0" fmla="*/ 173 w 411"/>
              <a:gd name="T1" fmla="*/ 412 h 489"/>
              <a:gd name="T2" fmla="*/ 182 w 411"/>
              <a:gd name="T3" fmla="*/ 489 h 489"/>
              <a:gd name="T4" fmla="*/ 182 w 411"/>
              <a:gd name="T5" fmla="*/ 489 h 489"/>
              <a:gd name="T6" fmla="*/ 173 w 411"/>
              <a:gd name="T7" fmla="*/ 412 h 489"/>
              <a:gd name="T8" fmla="*/ 173 w 411"/>
              <a:gd name="T9" fmla="*/ 412 h 489"/>
              <a:gd name="T10" fmla="*/ 173 w 411"/>
              <a:gd name="T11" fmla="*/ 412 h 489"/>
              <a:gd name="T12" fmla="*/ 173 w 411"/>
              <a:gd name="T13" fmla="*/ 412 h 489"/>
              <a:gd name="T14" fmla="*/ 173 w 411"/>
              <a:gd name="T15" fmla="*/ 411 h 489"/>
              <a:gd name="T16" fmla="*/ 173 w 411"/>
              <a:gd name="T17" fmla="*/ 412 h 489"/>
              <a:gd name="T18" fmla="*/ 173 w 411"/>
              <a:gd name="T19" fmla="*/ 411 h 489"/>
              <a:gd name="T20" fmla="*/ 173 w 411"/>
              <a:gd name="T21" fmla="*/ 411 h 489"/>
              <a:gd name="T22" fmla="*/ 173 w 411"/>
              <a:gd name="T23" fmla="*/ 411 h 489"/>
              <a:gd name="T24" fmla="*/ 173 w 411"/>
              <a:gd name="T25" fmla="*/ 411 h 489"/>
              <a:gd name="T26" fmla="*/ 173 w 411"/>
              <a:gd name="T27" fmla="*/ 411 h 489"/>
              <a:gd name="T28" fmla="*/ 308 w 411"/>
              <a:gd name="T29" fmla="*/ 0 h 489"/>
              <a:gd name="T30" fmla="*/ 219 w 411"/>
              <a:gd name="T31" fmla="*/ 63 h 489"/>
              <a:gd name="T32" fmla="*/ 183 w 411"/>
              <a:gd name="T33" fmla="*/ 54 h 489"/>
              <a:gd name="T34" fmla="*/ 77 w 411"/>
              <a:gd name="T35" fmla="*/ 174 h 489"/>
              <a:gd name="T36" fmla="*/ 0 w 411"/>
              <a:gd name="T37" fmla="*/ 292 h 489"/>
              <a:gd name="T38" fmla="*/ 88 w 411"/>
              <a:gd name="T39" fmla="*/ 412 h 489"/>
              <a:gd name="T40" fmla="*/ 106 w 411"/>
              <a:gd name="T41" fmla="*/ 409 h 489"/>
              <a:gd name="T42" fmla="*/ 137 w 411"/>
              <a:gd name="T43" fmla="*/ 462 h 489"/>
              <a:gd name="T44" fmla="*/ 173 w 411"/>
              <a:gd name="T45" fmla="*/ 400 h 489"/>
              <a:gd name="T46" fmla="*/ 411 w 411"/>
              <a:gd name="T47" fmla="*/ 101 h 489"/>
              <a:gd name="T48" fmla="*/ 308 w 411"/>
              <a:gd name="T49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1" h="489">
                <a:moveTo>
                  <a:pt x="173" y="412"/>
                </a:moveTo>
                <a:cubicBezTo>
                  <a:pt x="173" y="439"/>
                  <a:pt x="176" y="464"/>
                  <a:pt x="182" y="489"/>
                </a:cubicBezTo>
                <a:cubicBezTo>
                  <a:pt x="182" y="489"/>
                  <a:pt x="182" y="489"/>
                  <a:pt x="182" y="489"/>
                </a:cubicBezTo>
                <a:cubicBezTo>
                  <a:pt x="176" y="464"/>
                  <a:pt x="173" y="439"/>
                  <a:pt x="173" y="412"/>
                </a:cubicBezTo>
                <a:moveTo>
                  <a:pt x="173" y="412"/>
                </a:moveTo>
                <a:cubicBezTo>
                  <a:pt x="173" y="412"/>
                  <a:pt x="173" y="412"/>
                  <a:pt x="173" y="412"/>
                </a:cubicBezTo>
                <a:cubicBezTo>
                  <a:pt x="173" y="412"/>
                  <a:pt x="173" y="412"/>
                  <a:pt x="173" y="412"/>
                </a:cubicBezTo>
                <a:moveTo>
                  <a:pt x="173" y="411"/>
                </a:moveTo>
                <a:cubicBezTo>
                  <a:pt x="173" y="411"/>
                  <a:pt x="173" y="412"/>
                  <a:pt x="173" y="412"/>
                </a:cubicBezTo>
                <a:cubicBezTo>
                  <a:pt x="173" y="412"/>
                  <a:pt x="173" y="411"/>
                  <a:pt x="173" y="411"/>
                </a:cubicBezTo>
                <a:moveTo>
                  <a:pt x="173" y="411"/>
                </a:moveTo>
                <a:cubicBezTo>
                  <a:pt x="173" y="411"/>
                  <a:pt x="173" y="411"/>
                  <a:pt x="173" y="411"/>
                </a:cubicBezTo>
                <a:cubicBezTo>
                  <a:pt x="173" y="411"/>
                  <a:pt x="173" y="411"/>
                  <a:pt x="173" y="411"/>
                </a:cubicBezTo>
                <a:cubicBezTo>
                  <a:pt x="173" y="411"/>
                  <a:pt x="173" y="411"/>
                  <a:pt x="173" y="411"/>
                </a:cubicBezTo>
                <a:moveTo>
                  <a:pt x="308" y="0"/>
                </a:moveTo>
                <a:cubicBezTo>
                  <a:pt x="271" y="0"/>
                  <a:pt x="239" y="24"/>
                  <a:pt x="219" y="63"/>
                </a:cubicBezTo>
                <a:cubicBezTo>
                  <a:pt x="208" y="57"/>
                  <a:pt x="196" y="54"/>
                  <a:pt x="183" y="54"/>
                </a:cubicBezTo>
                <a:cubicBezTo>
                  <a:pt x="130" y="54"/>
                  <a:pt x="86" y="106"/>
                  <a:pt x="77" y="174"/>
                </a:cubicBezTo>
                <a:cubicBezTo>
                  <a:pt x="34" y="182"/>
                  <a:pt x="0" y="232"/>
                  <a:pt x="0" y="292"/>
                </a:cubicBezTo>
                <a:cubicBezTo>
                  <a:pt x="0" y="358"/>
                  <a:pt x="40" y="412"/>
                  <a:pt x="88" y="412"/>
                </a:cubicBezTo>
                <a:cubicBezTo>
                  <a:pt x="95" y="412"/>
                  <a:pt x="100" y="411"/>
                  <a:pt x="106" y="409"/>
                </a:cubicBezTo>
                <a:cubicBezTo>
                  <a:pt x="113" y="430"/>
                  <a:pt x="124" y="448"/>
                  <a:pt x="137" y="462"/>
                </a:cubicBezTo>
                <a:cubicBezTo>
                  <a:pt x="142" y="438"/>
                  <a:pt x="155" y="417"/>
                  <a:pt x="173" y="400"/>
                </a:cubicBezTo>
                <a:cubicBezTo>
                  <a:pt x="177" y="258"/>
                  <a:pt x="276" y="137"/>
                  <a:pt x="411" y="101"/>
                </a:cubicBezTo>
                <a:cubicBezTo>
                  <a:pt x="396" y="43"/>
                  <a:pt x="356" y="0"/>
                  <a:pt x="308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3049588" y="3729038"/>
            <a:ext cx="122238" cy="241300"/>
          </a:xfrm>
          <a:custGeom>
            <a:avLst/>
            <a:gdLst>
              <a:gd name="T0" fmla="*/ 36 w 45"/>
              <a:gd name="T1" fmla="*/ 0 h 89"/>
              <a:gd name="T2" fmla="*/ 0 w 45"/>
              <a:gd name="T3" fmla="*/ 62 h 89"/>
              <a:gd name="T4" fmla="*/ 45 w 45"/>
              <a:gd name="T5" fmla="*/ 89 h 89"/>
              <a:gd name="T6" fmla="*/ 36 w 45"/>
              <a:gd name="T7" fmla="*/ 12 h 89"/>
              <a:gd name="T8" fmla="*/ 36 w 45"/>
              <a:gd name="T9" fmla="*/ 12 h 89"/>
              <a:gd name="T10" fmla="*/ 36 w 45"/>
              <a:gd name="T11" fmla="*/ 12 h 89"/>
              <a:gd name="T12" fmla="*/ 36 w 45"/>
              <a:gd name="T13" fmla="*/ 12 h 89"/>
              <a:gd name="T14" fmla="*/ 36 w 45"/>
              <a:gd name="T15" fmla="*/ 11 h 89"/>
              <a:gd name="T16" fmla="*/ 36 w 45"/>
              <a:gd name="T17" fmla="*/ 11 h 89"/>
              <a:gd name="T18" fmla="*/ 36 w 45"/>
              <a:gd name="T19" fmla="*/ 11 h 89"/>
              <a:gd name="T20" fmla="*/ 36 w 45"/>
              <a:gd name="T21" fmla="*/ 11 h 89"/>
              <a:gd name="T22" fmla="*/ 36 w 45"/>
              <a:gd name="T23" fmla="*/ 11 h 89"/>
              <a:gd name="T24" fmla="*/ 36 w 45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" h="89">
                <a:moveTo>
                  <a:pt x="36" y="0"/>
                </a:moveTo>
                <a:cubicBezTo>
                  <a:pt x="18" y="17"/>
                  <a:pt x="5" y="38"/>
                  <a:pt x="0" y="62"/>
                </a:cubicBezTo>
                <a:cubicBezTo>
                  <a:pt x="13" y="76"/>
                  <a:pt x="28" y="85"/>
                  <a:pt x="45" y="89"/>
                </a:cubicBezTo>
                <a:cubicBezTo>
                  <a:pt x="39" y="64"/>
                  <a:pt x="36" y="39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7"/>
                  <a:pt x="36" y="4"/>
                  <a:pt x="36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Subtitle 4"/>
          <p:cNvSpPr txBox="1">
            <a:spLocks/>
          </p:cNvSpPr>
          <p:nvPr/>
        </p:nvSpPr>
        <p:spPr>
          <a:xfrm>
            <a:off x="3726258" y="2666831"/>
            <a:ext cx="4739483" cy="1772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5400" dirty="0">
                <a:solidFill>
                  <a:schemeClr val="bg1"/>
                </a:solidFill>
                <a:latin typeface="Bebas" pitchFamily="2" charset="0"/>
              </a:rPr>
              <a:t>Annexes</a:t>
            </a:r>
          </a:p>
          <a:p>
            <a:r>
              <a:rPr lang="fr-FR" sz="5400" dirty="0">
                <a:solidFill>
                  <a:schemeClr val="bg1"/>
                </a:solidFill>
                <a:latin typeface="Bebas" pitchFamily="2" charset="0"/>
              </a:rPr>
              <a:t>Ecosystème &amp; Tools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7 &amp;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Docker Host Linux sur VM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</a:t>
            </a:r>
            <a:r>
              <a:rPr lang="fr-FR"/>
              <a:t>10 AU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for Windows</a:t>
            </a:r>
          </a:p>
          <a:p>
            <a:pPr lvl="1"/>
            <a:r>
              <a:rPr lang="en-US" dirty="0">
                <a:hlinkClick r:id="rId3"/>
              </a:rPr>
              <a:t>https://docs.docker.com/docker-for-windows/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https://docs.docker.com/docker-for-windows/release-notes/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date du 6/11/16 </a:t>
            </a:r>
            <a:r>
              <a:rPr lang="en-US" dirty="0" err="1"/>
              <a:t>c’est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beta 26 que le switch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droit</a:t>
            </a:r>
          </a:p>
          <a:p>
            <a:pPr lvl="1"/>
            <a:r>
              <a:rPr lang="en-US" dirty="0"/>
              <a:t>Pas encore </a:t>
            </a:r>
            <a:r>
              <a:rPr lang="en-US" dirty="0" err="1"/>
              <a:t>disponible</a:t>
            </a:r>
            <a:r>
              <a:rPr lang="en-US" dirty="0"/>
              <a:t> sur les version stables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15" y="3809107"/>
            <a:ext cx="3594917" cy="25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Introduction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4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de production</a:t>
            </a:r>
          </a:p>
          <a:p>
            <a:endParaRPr lang="en-US" dirty="0"/>
          </a:p>
          <a:p>
            <a:r>
              <a:rPr lang="en-US" dirty="0"/>
              <a:t>CS Docker Engine sur Compute Service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</p:txBody>
      </p:sp>
    </p:spTree>
    <p:extLst>
      <p:ext uri="{BB962C8B-B14F-4D97-AF65-F5344CB8AC3E}">
        <p14:creationId xmlns:p14="http://schemas.microsoft.com/office/powerpoint/2010/main" val="700716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3858" y="1513"/>
            <a:ext cx="11532191" cy="1103387"/>
          </a:xfrm>
        </p:spPr>
        <p:txBody>
          <a:bodyPr>
            <a:normAutofit fontScale="90000"/>
          </a:bodyPr>
          <a:lstStyle/>
          <a:p>
            <a:r>
              <a:rPr lang="fr-FR" dirty="0"/>
              <a:t>[BONUS] Windows Server 2016 - Automatisation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Infrastructure as Code avec Configuration Management possible</a:t>
            </a:r>
          </a:p>
          <a:p>
            <a:r>
              <a:rPr lang="en-US" dirty="0"/>
              <a:t>Avec </a:t>
            </a:r>
            <a:r>
              <a:rPr lang="en-US" dirty="0" err="1"/>
              <a:t>PoSH</a:t>
            </a:r>
            <a:r>
              <a:rPr lang="en-US" dirty="0"/>
              <a:t> DSC (PowerShell Desired State Configuration)</a:t>
            </a:r>
          </a:p>
          <a:p>
            <a:r>
              <a:rPr lang="en-US" dirty="0"/>
              <a:t>Blog Post</a:t>
            </a:r>
          </a:p>
          <a:p>
            <a:pPr lvl="1"/>
            <a:r>
              <a:rPr lang="en-US" dirty="0"/>
              <a:t>https://dscottraynsford.wordpress.com/2016/10/15/install-docker-on-windows-server-2016-using-dsc/</a:t>
            </a:r>
          </a:p>
          <a:p>
            <a:r>
              <a:rPr lang="en-US" dirty="0" err="1"/>
              <a:t>Disponible</a:t>
            </a:r>
            <a:r>
              <a:rPr lang="en-US" dirty="0"/>
              <a:t> sur la PowerShell Gallery</a:t>
            </a:r>
          </a:p>
          <a:p>
            <a:pPr lvl="1"/>
            <a:r>
              <a:rPr lang="en-US" dirty="0"/>
              <a:t>https://www.powershellgallery.com/packages/Install-DockerOnWS2016UsingDSC/</a:t>
            </a:r>
          </a:p>
        </p:txBody>
      </p:sp>
    </p:spTree>
    <p:extLst>
      <p:ext uri="{BB962C8B-B14F-4D97-AF65-F5344CB8AC3E}">
        <p14:creationId xmlns:p14="http://schemas.microsoft.com/office/powerpoint/2010/main" val="113400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VM Docker Host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Docker on Ubuntu Server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Windows Server 2016 with Containers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Nano Server 2016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9" y="3382335"/>
            <a:ext cx="9219048" cy="6349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2" y="1351545"/>
            <a:ext cx="9231745" cy="6349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9" y="5386608"/>
            <a:ext cx="9447619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Container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d’Orchestration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endParaRPr lang="en-US" dirty="0"/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DC/OS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5" y="1276391"/>
            <a:ext cx="9371428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Docker for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À base de Docker Swarm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</p:spTree>
    <p:extLst>
      <p:ext uri="{BB962C8B-B14F-4D97-AF65-F5344CB8AC3E}">
        <p14:creationId xmlns:p14="http://schemas.microsoft.com/office/powerpoint/2010/main" val="249549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err="1"/>
              <a:t>Inc</a:t>
            </a:r>
            <a:r>
              <a:rPr lang="en-US" dirty="0"/>
              <a:t> full stack (UCP / Docker Engine Nodes / DTR)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44" y="2663687"/>
            <a:ext cx="8760616" cy="38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7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 sur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/>
              <a:t>Docker Datacenter </a:t>
            </a:r>
            <a:r>
              <a:rPr lang="en-US" dirty="0" err="1"/>
              <a:t>hébergé</a:t>
            </a:r>
            <a:r>
              <a:rPr lang="en-US" dirty="0"/>
              <a:t> sur Azure</a:t>
            </a:r>
          </a:p>
          <a:p>
            <a:r>
              <a:rPr lang="en-US" dirty="0" err="1"/>
              <a:t>Déploiement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template</a:t>
            </a:r>
          </a:p>
          <a:p>
            <a:r>
              <a:rPr lang="en-US" dirty="0"/>
              <a:t>BYOL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61" y="1441726"/>
            <a:ext cx="9320635" cy="6857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785" y="2762757"/>
            <a:ext cx="6112111" cy="37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[TOOL] Image2Docker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 (PowerShell Module) communautaire (Open Source) pour simplifier la création de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Objectif : migrer une VM Windows </a:t>
            </a:r>
            <a:r>
              <a:rPr lang="fr-FR" dirty="0" err="1"/>
              <a:t>Legacy</a:t>
            </a:r>
            <a:r>
              <a:rPr lang="fr-FR" dirty="0"/>
              <a:t> vers un Windows Container </a:t>
            </a:r>
            <a:r>
              <a:rPr lang="fr-FR" dirty="0" err="1"/>
              <a:t>Dockerfile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part d’un VHD, VHDX, ou fichier WIM et l’outil cherche les composants installé (artefacts) et crée un fichier </a:t>
            </a:r>
            <a:r>
              <a:rPr lang="fr-FR" dirty="0" err="1"/>
              <a:t>Dockerfile</a:t>
            </a:r>
            <a:r>
              <a:rPr lang="fr-FR" dirty="0"/>
              <a:t> en sorti</a:t>
            </a:r>
          </a:p>
          <a:p>
            <a:endParaRPr lang="fr-FR" dirty="0"/>
          </a:p>
          <a:p>
            <a:pPr marL="478355" lvl="1" indent="0">
              <a:buNone/>
            </a:pPr>
            <a:r>
              <a:rPr lang="en-US" dirty="0"/>
              <a:t>### List out supported artifacts</a:t>
            </a:r>
          </a:p>
          <a:p>
            <a:pPr marL="478355" lvl="1" indent="0">
              <a:buNone/>
            </a:pPr>
            <a:r>
              <a:rPr lang="en-US" dirty="0"/>
              <a:t>Get-</a:t>
            </a:r>
            <a:r>
              <a:rPr lang="en-US" dirty="0" err="1"/>
              <a:t>WindowsArtifacts</a:t>
            </a:r>
            <a:endParaRPr lang="en-US" dirty="0"/>
          </a:p>
          <a:p>
            <a:pPr marL="478355" lvl="1" indent="0">
              <a:buNone/>
            </a:pPr>
            <a:endParaRPr lang="en-US" dirty="0"/>
          </a:p>
          <a:p>
            <a:pPr marL="478355" lvl="1" indent="0">
              <a:buNone/>
            </a:pPr>
            <a:r>
              <a:rPr lang="en-US" dirty="0"/>
              <a:t>### Perform scan of Windows source image</a:t>
            </a:r>
            <a:endParaRPr lang="fr-FR" dirty="0"/>
          </a:p>
          <a:p>
            <a:pPr marL="478355" lvl="1" indent="0">
              <a:buNone/>
            </a:pPr>
            <a:r>
              <a:rPr lang="fr-FR" dirty="0" err="1"/>
              <a:t>ConvertTo-Dockerfile</a:t>
            </a:r>
            <a:r>
              <a:rPr lang="fr-FR" dirty="0"/>
              <a:t> -</a:t>
            </a:r>
            <a:r>
              <a:rPr lang="fr-FR" dirty="0" err="1"/>
              <a:t>ImagePath</a:t>
            </a:r>
            <a:r>
              <a:rPr lang="fr-FR" dirty="0"/>
              <a:t> c:\docker\myimage.wim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0909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Merci à </a:t>
            </a:r>
            <a:r>
              <a:rPr lang="en-US" dirty="0" err="1">
                <a:solidFill>
                  <a:schemeClr val="accent1"/>
                </a:solidFill>
              </a:rPr>
              <a:t>nos</a:t>
            </a:r>
            <a:r>
              <a:rPr lang="en-US" dirty="0">
                <a:solidFill>
                  <a:schemeClr val="accent1"/>
                </a:solidFill>
              </a:rPr>
              <a:t> sponsors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5761" y="1665532"/>
            <a:ext cx="10515600" cy="36671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PLATINUM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1" y="2063961"/>
            <a:ext cx="2584780" cy="797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81" y="2028157"/>
            <a:ext cx="2584780" cy="86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60" y="2028157"/>
            <a:ext cx="3594001" cy="79799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45761" y="3188774"/>
            <a:ext cx="10515600" cy="3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LOCAUX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845761" y="4867327"/>
            <a:ext cx="10515600" cy="3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PARTENAIRES MEDIA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Résultat de recherche d'images pour &quot;logo editions eni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90" y="5321390"/>
            <a:ext cx="795076" cy="79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cue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74" y="5321390"/>
            <a:ext cx="3246460" cy="7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4" y="3641740"/>
            <a:ext cx="3143970" cy="806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14" y="3642837"/>
            <a:ext cx="2231673" cy="8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45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050" y="894657"/>
            <a:ext cx="10515600" cy="9116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Sponsors </a:t>
            </a:r>
            <a:r>
              <a:rPr lang="en-US" dirty="0" err="1">
                <a:solidFill>
                  <a:schemeClr val="accent1"/>
                </a:solidFill>
              </a:rPr>
              <a:t>internationaux</a:t>
            </a:r>
            <a:endParaRPr lang="id-ID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00" y="5584275"/>
            <a:ext cx="2857500" cy="361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00" y="2605224"/>
            <a:ext cx="1781175" cy="495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21" y="2605224"/>
            <a:ext cx="2325858" cy="4769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21" y="4072225"/>
            <a:ext cx="1991751" cy="5220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89" y="3911011"/>
            <a:ext cx="1246896" cy="8444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74" y="1872152"/>
            <a:ext cx="1943126" cy="1943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8" y="506720"/>
            <a:ext cx="2381250" cy="1609725"/>
          </a:xfrm>
          <a:prstGeom prst="rect">
            <a:avLst/>
          </a:prstGeom>
        </p:spPr>
      </p:pic>
      <p:pic>
        <p:nvPicPr>
          <p:cNvPr id="1026" name="Picture 2" descr="https://global.azurebootcamp.net/wp-content/uploads/2013/04/microsoft-dx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70" y="3629822"/>
            <a:ext cx="1447033" cy="14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6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Vision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endParaRPr lang="id-ID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3" y="1341975"/>
            <a:ext cx="6994635" cy="54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7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Nous </a:t>
            </a:r>
            <a:r>
              <a:rPr lang="en-US" dirty="0" err="1"/>
              <a:t>suivre</a:t>
            </a:r>
            <a:endParaRPr lang="id-ID" dirty="0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2742713" y="2321874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TextBox 23"/>
          <p:cNvSpPr txBox="1"/>
          <p:nvPr/>
        </p:nvSpPr>
        <p:spPr>
          <a:xfrm>
            <a:off x="3385616" y="2481591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1" dirty="0">
                <a:latin typeface="+mj-lt"/>
              </a:rPr>
              <a:t>Facebook</a:t>
            </a:r>
          </a:p>
        </p:txBody>
      </p:sp>
      <p:sp>
        <p:nvSpPr>
          <p:cNvPr id="9" name="TextBox 23"/>
          <p:cNvSpPr txBox="1"/>
          <p:nvPr/>
        </p:nvSpPr>
        <p:spPr>
          <a:xfrm>
            <a:off x="3385616" y="2835976"/>
            <a:ext cx="250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f</a:t>
            </a:r>
            <a:r>
              <a:rPr lang="id-ID" sz="1400" dirty="0">
                <a:solidFill>
                  <a:schemeClr val="tx2"/>
                </a:solidFill>
              </a:rPr>
              <a:t>acebook.com/groups/azugfr/</a:t>
            </a: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2742713" y="3507402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TextBox 23"/>
          <p:cNvSpPr txBox="1"/>
          <p:nvPr/>
        </p:nvSpPr>
        <p:spPr>
          <a:xfrm>
            <a:off x="3385616" y="3667119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Twitter</a:t>
            </a:r>
            <a:endParaRPr lang="id-ID" sz="2000" b="1" dirty="0">
              <a:latin typeface="+mj-lt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3385616" y="4021504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twitter.com/AZUGFR</a:t>
            </a:r>
          </a:p>
        </p:txBody>
      </p:sp>
      <p:sp>
        <p:nvSpPr>
          <p:cNvPr id="15" name="Freeform 9"/>
          <p:cNvSpPr>
            <a:spLocks noEditPoints="1"/>
          </p:cNvSpPr>
          <p:nvPr/>
        </p:nvSpPr>
        <p:spPr bwMode="auto">
          <a:xfrm>
            <a:off x="2752238" y="4625780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TextBox 23"/>
          <p:cNvSpPr txBox="1"/>
          <p:nvPr/>
        </p:nvSpPr>
        <p:spPr>
          <a:xfrm>
            <a:off x="3395141" y="4785497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Meetup</a:t>
            </a:r>
            <a:endParaRPr lang="id-ID" sz="2000" b="1" dirty="0">
              <a:latin typeface="+mj-lt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3395141" y="5139882"/>
            <a:ext cx="236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meetup.com/AZUG-FR/</a:t>
            </a: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7354740" y="2326215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TextBox 23"/>
          <p:cNvSpPr txBox="1"/>
          <p:nvPr/>
        </p:nvSpPr>
        <p:spPr>
          <a:xfrm>
            <a:off x="7966165" y="2503863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1" dirty="0">
                <a:latin typeface="+mj-lt"/>
              </a:rPr>
              <a:t>Linke</a:t>
            </a:r>
            <a:r>
              <a:rPr lang="en-US" sz="2000" b="1" dirty="0" err="1">
                <a:latin typeface="+mj-lt"/>
              </a:rPr>
              <a:t>dI</a:t>
            </a:r>
            <a:r>
              <a:rPr lang="id-ID" sz="2000" b="1" dirty="0">
                <a:latin typeface="+mj-lt"/>
              </a:rPr>
              <a:t>n</a:t>
            </a:r>
          </a:p>
        </p:txBody>
      </p:sp>
      <p:sp>
        <p:nvSpPr>
          <p:cNvPr id="26" name="TextBox 23"/>
          <p:cNvSpPr txBox="1"/>
          <p:nvPr/>
        </p:nvSpPr>
        <p:spPr>
          <a:xfrm>
            <a:off x="7966165" y="2858248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Linkedin.com/inspirasign</a:t>
            </a: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2967816" y="2492913"/>
            <a:ext cx="152400" cy="323850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7490149" y="2492913"/>
            <a:ext cx="331788" cy="333375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81" y="351330"/>
            <a:ext cx="1646347" cy="1456599"/>
          </a:xfrm>
          <a:prstGeom prst="rect">
            <a:avLst/>
          </a:prstGeom>
        </p:spPr>
      </p:pic>
      <p:sp>
        <p:nvSpPr>
          <p:cNvPr id="35" name="Freeform 32"/>
          <p:cNvSpPr>
            <a:spLocks/>
          </p:cNvSpPr>
          <p:nvPr/>
        </p:nvSpPr>
        <p:spPr bwMode="auto">
          <a:xfrm>
            <a:off x="2877616" y="3705849"/>
            <a:ext cx="330200" cy="269875"/>
          </a:xfrm>
          <a:custGeom>
            <a:avLst/>
            <a:gdLst>
              <a:gd name="T0" fmla="*/ 197 w 197"/>
              <a:gd name="T1" fmla="*/ 19 h 160"/>
              <a:gd name="T2" fmla="*/ 174 w 197"/>
              <a:gd name="T3" fmla="*/ 26 h 160"/>
              <a:gd name="T4" fmla="*/ 192 w 197"/>
              <a:gd name="T5" fmla="*/ 3 h 160"/>
              <a:gd name="T6" fmla="*/ 166 w 197"/>
              <a:gd name="T7" fmla="*/ 13 h 160"/>
              <a:gd name="T8" fmla="*/ 137 w 197"/>
              <a:gd name="T9" fmla="*/ 0 h 160"/>
              <a:gd name="T10" fmla="*/ 96 w 197"/>
              <a:gd name="T11" fmla="*/ 41 h 160"/>
              <a:gd name="T12" fmla="*/ 97 w 197"/>
              <a:gd name="T13" fmla="*/ 50 h 160"/>
              <a:gd name="T14" fmla="*/ 14 w 197"/>
              <a:gd name="T15" fmla="*/ 8 h 160"/>
              <a:gd name="T16" fmla="*/ 8 w 197"/>
              <a:gd name="T17" fmla="*/ 28 h 160"/>
              <a:gd name="T18" fmla="*/ 26 w 197"/>
              <a:gd name="T19" fmla="*/ 62 h 160"/>
              <a:gd name="T20" fmla="*/ 8 w 197"/>
              <a:gd name="T21" fmla="*/ 57 h 160"/>
              <a:gd name="T22" fmla="*/ 8 w 197"/>
              <a:gd name="T23" fmla="*/ 57 h 160"/>
              <a:gd name="T24" fmla="*/ 41 w 197"/>
              <a:gd name="T25" fmla="*/ 97 h 160"/>
              <a:gd name="T26" fmla="*/ 30 w 197"/>
              <a:gd name="T27" fmla="*/ 98 h 160"/>
              <a:gd name="T28" fmla="*/ 22 w 197"/>
              <a:gd name="T29" fmla="*/ 97 h 160"/>
              <a:gd name="T30" fmla="*/ 60 w 197"/>
              <a:gd name="T31" fmla="*/ 125 h 160"/>
              <a:gd name="T32" fmla="*/ 10 w 197"/>
              <a:gd name="T33" fmla="*/ 143 h 160"/>
              <a:gd name="T34" fmla="*/ 0 w 197"/>
              <a:gd name="T35" fmla="*/ 142 h 160"/>
              <a:gd name="T36" fmla="*/ 62 w 197"/>
              <a:gd name="T37" fmla="*/ 160 h 160"/>
              <a:gd name="T38" fmla="*/ 177 w 197"/>
              <a:gd name="T39" fmla="*/ 45 h 160"/>
              <a:gd name="T40" fmla="*/ 177 w 197"/>
              <a:gd name="T41" fmla="*/ 40 h 160"/>
              <a:gd name="T42" fmla="*/ 197 w 197"/>
              <a:gd name="T43" fmla="*/ 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5"/>
                  <a:pt x="174" y="26"/>
                </a:cubicBezTo>
                <a:cubicBezTo>
                  <a:pt x="182" y="21"/>
                  <a:pt x="189" y="13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9" y="5"/>
                  <a:pt x="148" y="0"/>
                  <a:pt x="137" y="0"/>
                </a:cubicBezTo>
                <a:cubicBezTo>
                  <a:pt x="114" y="0"/>
                  <a:pt x="96" y="18"/>
                  <a:pt x="96" y="41"/>
                </a:cubicBezTo>
                <a:cubicBezTo>
                  <a:pt x="96" y="44"/>
                  <a:pt x="97" y="47"/>
                  <a:pt x="97" y="50"/>
                </a:cubicBezTo>
                <a:cubicBezTo>
                  <a:pt x="64" y="48"/>
                  <a:pt x="34" y="32"/>
                  <a:pt x="14" y="8"/>
                </a:cubicBezTo>
                <a:cubicBezTo>
                  <a:pt x="10" y="14"/>
                  <a:pt x="8" y="21"/>
                  <a:pt x="8" y="28"/>
                </a:cubicBezTo>
                <a:cubicBezTo>
                  <a:pt x="8" y="42"/>
                  <a:pt x="16" y="54"/>
                  <a:pt x="26" y="62"/>
                </a:cubicBezTo>
                <a:cubicBezTo>
                  <a:pt x="20" y="61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77"/>
                  <a:pt x="22" y="93"/>
                  <a:pt x="41" y="97"/>
                </a:cubicBezTo>
                <a:cubicBezTo>
                  <a:pt x="37" y="98"/>
                  <a:pt x="34" y="98"/>
                  <a:pt x="30" y="98"/>
                </a:cubicBezTo>
                <a:cubicBezTo>
                  <a:pt x="27" y="98"/>
                  <a:pt x="25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3"/>
                  <a:pt x="10" y="143"/>
                </a:cubicBezTo>
                <a:cubicBezTo>
                  <a:pt x="7" y="143"/>
                  <a:pt x="3" y="143"/>
                  <a:pt x="0" y="142"/>
                </a:cubicBezTo>
                <a:cubicBezTo>
                  <a:pt x="18" y="154"/>
                  <a:pt x="39" y="160"/>
                  <a:pt x="62" y="160"/>
                </a:cubicBezTo>
                <a:cubicBezTo>
                  <a:pt x="137" y="160"/>
                  <a:pt x="177" y="99"/>
                  <a:pt x="177" y="45"/>
                </a:cubicBezTo>
                <a:cubicBezTo>
                  <a:pt x="177" y="44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6" y="4625780"/>
            <a:ext cx="539650" cy="582823"/>
          </a:xfrm>
          <a:prstGeom prst="rect">
            <a:avLst/>
          </a:prstGeom>
        </p:spPr>
      </p:pic>
      <p:sp>
        <p:nvSpPr>
          <p:cNvPr id="46" name="Freeform 9"/>
          <p:cNvSpPr>
            <a:spLocks noEditPoints="1"/>
          </p:cNvSpPr>
          <p:nvPr/>
        </p:nvSpPr>
        <p:spPr bwMode="auto">
          <a:xfrm>
            <a:off x="7354740" y="3511967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TextBox 23"/>
          <p:cNvSpPr txBox="1"/>
          <p:nvPr/>
        </p:nvSpPr>
        <p:spPr>
          <a:xfrm>
            <a:off x="7957345" y="3671684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Web</a:t>
            </a:r>
            <a:endParaRPr lang="id-ID" sz="2000" b="1" dirty="0">
              <a:latin typeface="+mj-lt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7957345" y="4026069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www.azug.fr</a:t>
            </a:r>
            <a:endParaRPr lang="id-ID" sz="1400" dirty="0">
              <a:solidFill>
                <a:schemeClr val="tx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2" y="3601348"/>
            <a:ext cx="378941" cy="3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  <p:bldP spid="13" grpId="0"/>
      <p:bldP spid="14" grpId="0"/>
      <p:bldP spid="15" grpId="0" animBg="1"/>
      <p:bldP spid="17" grpId="0"/>
      <p:bldP spid="18" grpId="0"/>
      <p:bldP spid="23" grpId="0" animBg="1"/>
      <p:bldP spid="25" grpId="0"/>
      <p:bldP spid="26" grpId="0"/>
      <p:bldP spid="46" grpId="0" animBg="1"/>
      <p:bldP spid="47" grpId="0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ransrivieratour.com/wp-content/uploads/2015/01/MONACO-BY-NIGHT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/>
          <p:cNvSpPr/>
          <p:nvPr/>
        </p:nvSpPr>
        <p:spPr>
          <a:xfrm>
            <a:off x="297730" y="263614"/>
            <a:ext cx="3320447" cy="6140272"/>
          </a:xfrm>
          <a:prstGeom prst="roundRect">
            <a:avLst/>
          </a:prstGeom>
          <a:solidFill>
            <a:srgbClr val="FF0000">
              <a:alpha val="5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Résultat de recherche d'images pour &quot;spsmonac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53" y="38364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0653" y="843677"/>
            <a:ext cx="2766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L’enregistrement est ouvert !</a:t>
            </a: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http://www.spsevents.org/city/Monaco/Monaco2017 </a:t>
            </a: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3 juin 2017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#SPSMonaco</a:t>
            </a:r>
          </a:p>
        </p:txBody>
      </p:sp>
      <p:pic>
        <p:nvPicPr>
          <p:cNvPr id="1034" name="Picture 10" descr="Résultat de recherche d'images pour &quot;mvp microsof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7" y="4977017"/>
            <a:ext cx="2304786" cy="92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aos communit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7" y="383884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466063" y="2031372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6" name="TextBox 35"/>
          <p:cNvSpPr txBox="1"/>
          <p:nvPr/>
        </p:nvSpPr>
        <p:spPr>
          <a:xfrm>
            <a:off x="7533685" y="3301053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</a:t>
            </a:r>
            <a:r>
              <a:rPr lang="en-US" sz="3600" b="1" dirty="0" err="1">
                <a:solidFill>
                  <a:schemeClr val="bg1"/>
                </a:solidFill>
                <a:latin typeface="+mj-lt"/>
              </a:rPr>
              <a:t>venus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47983" y="5244013"/>
            <a:ext cx="5375855" cy="1054100"/>
            <a:chOff x="4076513" y="5044551"/>
            <a:chExt cx="4131718" cy="982509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64776" y="5292803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bientôt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255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on Windows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499241" y="1708687"/>
            <a:ext cx="111777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Pas Docker </a:t>
            </a:r>
            <a:r>
              <a:rPr lang="fr-FR" b="1" dirty="0">
                <a:latin typeface="+mj-lt"/>
              </a:rPr>
              <a:t>for</a:t>
            </a:r>
            <a:r>
              <a:rPr lang="fr-FR" dirty="0">
                <a:latin typeface="+mj-lt"/>
              </a:rPr>
              <a:t> Windows</a:t>
            </a:r>
          </a:p>
          <a:p>
            <a:pPr lvl="1"/>
            <a:r>
              <a:rPr lang="fr-FR" dirty="0">
                <a:latin typeface="+mj-lt"/>
              </a:rPr>
              <a:t>https://docs.docker.com/docker-for-windows/</a:t>
            </a:r>
          </a:p>
          <a:p>
            <a:pPr lvl="1"/>
            <a:r>
              <a:rPr lang="en-US" dirty="0">
                <a:latin typeface="+mj-lt"/>
              </a:rPr>
              <a:t>Ne fait pas </a:t>
            </a:r>
            <a:r>
              <a:rPr lang="en-US" dirty="0" err="1">
                <a:latin typeface="+mj-lt"/>
              </a:rPr>
              <a:t>tourner</a:t>
            </a:r>
            <a:r>
              <a:rPr lang="en-US" dirty="0">
                <a:latin typeface="+mj-lt"/>
              </a:rPr>
              <a:t> les Linux containers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Microsoft et Docker ont formé un partenariat en 2014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 kernel Windows a </a:t>
            </a:r>
            <a:r>
              <a:rPr lang="en-US" dirty="0" err="1">
                <a:latin typeface="+mj-lt"/>
              </a:rPr>
              <a:t>maintenant</a:t>
            </a:r>
            <a:r>
              <a:rPr lang="en-US" dirty="0">
                <a:latin typeface="+mj-lt"/>
              </a:rPr>
              <a:t> les primitives de containerization</a:t>
            </a:r>
          </a:p>
          <a:p>
            <a:pPr lvl="1"/>
            <a:r>
              <a:rPr lang="en-US" dirty="0" err="1">
                <a:latin typeface="+mj-lt"/>
              </a:rPr>
              <a:t>Celui</a:t>
            </a:r>
            <a:r>
              <a:rPr lang="en-US" dirty="0">
                <a:latin typeface="+mj-lt"/>
              </a:rPr>
              <a:t> de Windows Server 2016 et Windows 10 AU</a:t>
            </a:r>
          </a:p>
          <a:p>
            <a:pPr lvl="1"/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Microsoft et Docker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travaillé</a:t>
            </a:r>
            <a:r>
              <a:rPr lang="en-US" dirty="0">
                <a:latin typeface="+mj-lt"/>
              </a:rPr>
              <a:t> pour porter (pas un fork) le Docker Engine sur Windows,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conservant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l’esprit</a:t>
            </a:r>
            <a:r>
              <a:rPr lang="en-US" dirty="0">
                <a:latin typeface="+mj-lt"/>
              </a:rPr>
              <a:t> Open Source (tout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disponible</a:t>
            </a:r>
            <a:r>
              <a:rPr lang="en-US" dirty="0">
                <a:latin typeface="+mj-lt"/>
              </a:rPr>
              <a:t> sur https://github.com/docker/docker)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remote API,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tools par </a:t>
            </a:r>
            <a:r>
              <a:rPr lang="en-US" dirty="0" err="1">
                <a:latin typeface="+mj-lt"/>
              </a:rPr>
              <a:t>dessus</a:t>
            </a:r>
            <a:r>
              <a:rPr lang="en-US" dirty="0">
                <a:latin typeface="+mj-lt"/>
              </a:rPr>
              <a:t> (Compose, Swarm, etc.)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Les services </a:t>
            </a:r>
            <a:r>
              <a:rPr lang="en-US" dirty="0" err="1">
                <a:latin typeface="+mj-lt"/>
              </a:rPr>
              <a:t>auxiliaires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comme</a:t>
            </a:r>
            <a:r>
              <a:rPr lang="en-US" dirty="0">
                <a:latin typeface="+mj-lt"/>
              </a:rPr>
              <a:t> la registry, Hub, etc.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le support multi-arch, </a:t>
            </a:r>
            <a:r>
              <a:rPr lang="en-US" dirty="0" err="1">
                <a:latin typeface="+mj-lt"/>
              </a:rPr>
              <a:t>permet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maintenir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side by side les Docker images Linux et Windows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666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2016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Partenariat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Commercially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Supported</a:t>
            </a:r>
            <a:r>
              <a:rPr lang="fr-FR" dirty="0">
                <a:latin typeface="+mj-lt"/>
              </a:rPr>
              <a:t> Docker Engine </a:t>
            </a:r>
            <a:r>
              <a:rPr lang="fr-FR" dirty="0" err="1">
                <a:latin typeface="+mj-lt"/>
              </a:rPr>
              <a:t>aka</a:t>
            </a:r>
            <a:r>
              <a:rPr lang="fr-FR" dirty="0">
                <a:latin typeface="+mj-lt"/>
              </a:rPr>
              <a:t> “CS Docker Engine”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Docker, </a:t>
            </a:r>
            <a:r>
              <a:rPr lang="fr-FR" dirty="0" err="1">
                <a:latin typeface="+mj-lt"/>
              </a:rPr>
              <a:t>Inc</a:t>
            </a:r>
            <a:r>
              <a:rPr lang="fr-FR" dirty="0">
                <a:latin typeface="+mj-lt"/>
              </a:rPr>
              <a:t>.’s </a:t>
            </a:r>
            <a:r>
              <a:rPr lang="fr-FR" dirty="0" err="1">
                <a:latin typeface="+mj-lt"/>
              </a:rPr>
              <a:t>tested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validated</a:t>
            </a:r>
            <a:r>
              <a:rPr lang="fr-FR" dirty="0">
                <a:latin typeface="+mj-lt"/>
              </a:rPr>
              <a:t>, and </a:t>
            </a:r>
            <a:r>
              <a:rPr lang="fr-FR" dirty="0" err="1">
                <a:latin typeface="+mj-lt"/>
              </a:rPr>
              <a:t>supported</a:t>
            </a:r>
            <a:r>
              <a:rPr lang="fr-FR" dirty="0">
                <a:latin typeface="+mj-lt"/>
              </a:rPr>
              <a:t> package of Docker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Disponible pour Windows Server 2016 sans cout additionnel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Microsoft fournira aux utilisateurs de Windows Server 2016 un support </a:t>
            </a:r>
            <a:r>
              <a:rPr lang="fr-FR" dirty="0" err="1">
                <a:latin typeface="+mj-lt"/>
              </a:rPr>
              <a:t>enterprise</a:t>
            </a:r>
            <a:r>
              <a:rPr lang="fr-FR" dirty="0">
                <a:latin typeface="+mj-lt"/>
              </a:rPr>
              <a:t> pour le CS Docker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Realisé</a:t>
            </a:r>
            <a:r>
              <a:rPr lang="fr-FR" dirty="0">
                <a:latin typeface="+mj-lt"/>
              </a:rPr>
              <a:t> par Docker </a:t>
            </a:r>
            <a:r>
              <a:rPr lang="fr-FR" dirty="0" err="1">
                <a:latin typeface="+mj-lt"/>
              </a:rPr>
              <a:t>Inc</a:t>
            </a:r>
            <a:r>
              <a:rPr lang="fr-FR" dirty="0">
                <a:latin typeface="+mj-lt"/>
              </a:rPr>
              <a:t> au travers du support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Docker et Microsoft vont promouvoir conjointement Docker Datacenter pour permettre aux professionnels de l'informatique de sécuriser leur Windows Server software </a:t>
            </a:r>
            <a:r>
              <a:rPr lang="fr-FR" dirty="0" err="1">
                <a:latin typeface="+mj-lt"/>
              </a:rPr>
              <a:t>supply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chain</a:t>
            </a:r>
            <a:r>
              <a:rPr lang="fr-FR" dirty="0">
                <a:latin typeface="+mj-lt"/>
              </a:rPr>
              <a:t> et de gérer les </a:t>
            </a:r>
            <a:r>
              <a:rPr lang="fr-FR" dirty="0" err="1">
                <a:latin typeface="+mj-lt"/>
              </a:rPr>
              <a:t>workloads</a:t>
            </a:r>
            <a:r>
              <a:rPr lang="fr-FR" dirty="0">
                <a:latin typeface="+mj-lt"/>
              </a:rPr>
              <a:t> Windows Server </a:t>
            </a:r>
            <a:r>
              <a:rPr lang="fr-FR" dirty="0" err="1">
                <a:latin typeface="+mj-lt"/>
              </a:rPr>
              <a:t>containerized</a:t>
            </a:r>
            <a:r>
              <a:rPr lang="fr-FR" dirty="0">
                <a:latin typeface="+mj-lt"/>
              </a:rPr>
              <a:t>, que ce soit on-</a:t>
            </a:r>
            <a:r>
              <a:rPr lang="fr-FR" dirty="0" err="1">
                <a:latin typeface="+mj-lt"/>
              </a:rPr>
              <a:t>prem</a:t>
            </a:r>
            <a:r>
              <a:rPr lang="fr-FR" dirty="0">
                <a:latin typeface="+mj-lt"/>
              </a:rPr>
              <a:t>, dans le cloud, ou hybride</a:t>
            </a:r>
          </a:p>
        </p:txBody>
      </p:sp>
    </p:spTree>
    <p:extLst>
      <p:ext uri="{BB962C8B-B14F-4D97-AF65-F5344CB8AC3E}">
        <p14:creationId xmlns:p14="http://schemas.microsoft.com/office/powerpoint/2010/main" val="7873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endParaRPr lang="id-ID" dirty="0"/>
          </a:p>
        </p:txBody>
      </p:sp>
      <p:pic>
        <p:nvPicPr>
          <p:cNvPr id="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69" y="485077"/>
            <a:ext cx="10872441" cy="6088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09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Words>2148</Words>
  <Application>Microsoft Office PowerPoint</Application>
  <PresentationFormat>Grand écran</PresentationFormat>
  <Paragraphs>588</Paragraphs>
  <Slides>52</Slides>
  <Notes>34</Notes>
  <HiddenSlides>10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64" baseType="lpstr">
      <vt:lpstr>Bebas</vt:lpstr>
      <vt:lpstr>oxygen</vt:lpstr>
      <vt:lpstr>Quattrocento Sans</vt:lpstr>
      <vt:lpstr>Arial</vt:lpstr>
      <vt:lpstr>Britannic Bold</vt:lpstr>
      <vt:lpstr>calibri</vt:lpstr>
      <vt:lpstr>calibri</vt:lpstr>
      <vt:lpstr>Corbel</vt:lpstr>
      <vt:lpstr>Rockwell</vt:lpstr>
      <vt:lpstr>Segoe UI</vt:lpstr>
      <vt:lpstr>Office Theme</vt:lpstr>
      <vt:lpstr>with Footer</vt:lpstr>
      <vt:lpstr>Docker on Windows</vt:lpstr>
      <vt:lpstr>Meet the Team</vt:lpstr>
      <vt:lpstr>Planning</vt:lpstr>
      <vt:lpstr>Présentation PowerPoint</vt:lpstr>
      <vt:lpstr>Docker Vision</vt:lpstr>
      <vt:lpstr>Docker on Windows</vt:lpstr>
      <vt:lpstr>Windows Server 2016</vt:lpstr>
      <vt:lpstr>Title</vt:lpstr>
      <vt:lpstr>Présentation PowerPoint</vt:lpstr>
      <vt:lpstr>Présentation PowerPoint</vt:lpstr>
      <vt:lpstr>Qu’est ce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Comparing OS Architectures</vt:lpstr>
      <vt:lpstr>Compute Service</vt:lpstr>
      <vt:lpstr>2 Types de containers</vt:lpstr>
      <vt:lpstr>Windows Server Containers</vt:lpstr>
      <vt:lpstr>Contenu d’un Container</vt:lpstr>
      <vt:lpstr>Base images</vt:lpstr>
      <vt:lpstr>Présentation PowerPoint</vt:lpstr>
      <vt:lpstr>Hyper-V Containers</vt:lpstr>
      <vt:lpstr>Hyper-V Containers</vt:lpstr>
      <vt:lpstr>Fonctionement</vt:lpstr>
      <vt:lpstr>Clonage</vt:lpstr>
      <vt:lpstr>Présentation PowerPoint</vt:lpstr>
      <vt:lpstr>DockerCon 2017</vt:lpstr>
      <vt:lpstr>Présentation PowerPoint</vt:lpstr>
      <vt:lpstr>Windows and Hyper-V Containers</vt:lpstr>
      <vt:lpstr>Présentation PowerPoint</vt:lpstr>
      <vt:lpstr>Présentation PowerPoint</vt:lpstr>
      <vt:lpstr>[Microsoft] Windows 7 &amp; 8</vt:lpstr>
      <vt:lpstr>[Microsoft] Windows 10 AU</vt:lpstr>
      <vt:lpstr>[Microsoft] Windows Server 2016</vt:lpstr>
      <vt:lpstr>[BONUS] Windows Server 2016 - Automatisation</vt:lpstr>
      <vt:lpstr>[Microsoft] Azure VM Docker Host</vt:lpstr>
      <vt:lpstr>[Microsoft] Azure Container Service</vt:lpstr>
      <vt:lpstr>[Microsoft] Docker for Azure</vt:lpstr>
      <vt:lpstr>[Docker] Docker Datacenter</vt:lpstr>
      <vt:lpstr>[Docker] Docker Datacenter sur Azure</vt:lpstr>
      <vt:lpstr>[TOOL] Image2Docker</vt:lpstr>
      <vt:lpstr>Merci à nos sponsors</vt:lpstr>
      <vt:lpstr>Sponsors internationaux</vt:lpstr>
      <vt:lpstr>Nous suivre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Muse</dc:creator>
  <cp:lastModifiedBy>Anthony COSTESEQUE</cp:lastModifiedBy>
  <cp:revision>329</cp:revision>
  <dcterms:created xsi:type="dcterms:W3CDTF">2015-02-01T23:43:36Z</dcterms:created>
  <dcterms:modified xsi:type="dcterms:W3CDTF">2017-04-22T11:47:48Z</dcterms:modified>
</cp:coreProperties>
</file>